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  <p:sldMasterId id="2147483795" r:id="rId3"/>
  </p:sldMasterIdLst>
  <p:notesMasterIdLst>
    <p:notesMasterId r:id="rId30"/>
  </p:notesMasterIdLst>
  <p:sldIdLst>
    <p:sldId id="431" r:id="rId4"/>
    <p:sldId id="719" r:id="rId5"/>
    <p:sldId id="786" r:id="rId6"/>
    <p:sldId id="787" r:id="rId7"/>
    <p:sldId id="785" r:id="rId8"/>
    <p:sldId id="788" r:id="rId9"/>
    <p:sldId id="789" r:id="rId10"/>
    <p:sldId id="797" r:id="rId11"/>
    <p:sldId id="790" r:id="rId12"/>
    <p:sldId id="791" r:id="rId13"/>
    <p:sldId id="792" r:id="rId14"/>
    <p:sldId id="793" r:id="rId15"/>
    <p:sldId id="794" r:id="rId16"/>
    <p:sldId id="795" r:id="rId17"/>
    <p:sldId id="808" r:id="rId18"/>
    <p:sldId id="798" r:id="rId19"/>
    <p:sldId id="799" r:id="rId20"/>
    <p:sldId id="800" r:id="rId21"/>
    <p:sldId id="801" r:id="rId22"/>
    <p:sldId id="802" r:id="rId23"/>
    <p:sldId id="803" r:id="rId24"/>
    <p:sldId id="804" r:id="rId25"/>
    <p:sldId id="809" r:id="rId26"/>
    <p:sldId id="805" r:id="rId27"/>
    <p:sldId id="807" r:id="rId28"/>
    <p:sldId id="783" r:id="rId29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340E"/>
    <a:srgbClr val="FFF3FF"/>
    <a:srgbClr val="FFCCFF"/>
    <a:srgbClr val="5DD8F2"/>
    <a:srgbClr val="A5D9E9"/>
    <a:srgbClr val="336699"/>
    <a:srgbClr val="787878"/>
    <a:srgbClr val="080808"/>
    <a:srgbClr val="1C1C1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31" autoAdjust="0"/>
    <p:restoredTop sz="94125" autoAdjust="0"/>
  </p:normalViewPr>
  <p:slideViewPr>
    <p:cSldViewPr snapToGrid="0">
      <p:cViewPr varScale="1">
        <p:scale>
          <a:sx n="122" d="100"/>
          <a:sy n="122" d="100"/>
        </p:scale>
        <p:origin x="1092" y="102"/>
      </p:cViewPr>
      <p:guideLst>
        <p:guide orient="horz" pos="13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5EE1C78C-E55F-4838-BCE7-3EE6CE7B4A14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AE30FD5C-BA15-44DA-B02F-992C693B3DB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2259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45F9A5-426B-4144-831C-19B2226E479D}" type="slidenum">
              <a:rPr lang="da-DK" smtClean="0"/>
              <a:pPr eaLnBrk="1" hangingPunct="1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8483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274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64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5110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5829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9294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5524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2726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3588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9675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41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752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15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114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684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196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856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7262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45F9A5-426B-4144-831C-19B2226E479D}" type="slidenum">
              <a:rPr lang="da-DK" smtClean="0"/>
              <a:pPr eaLnBrk="1" hangingPunct="1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77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036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5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034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0016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8284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097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479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7541-BAC0-44DE-ADA8-4B314B6C01AC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ECF3-E3DA-4F95-A363-B14BF2FC543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10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00A6-E634-4332-96B8-8857AD770EDE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43D3-7879-4CA9-A99E-9A05EC28D00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81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DD8F-4E87-48FC-9FFB-8FB7CE51D852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A72B-0A6F-4071-93C5-63ACCA7AB3F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40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0629-820A-4A40-957A-EB1681AE4CFA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DBD-D8FF-41D0-B98A-F6D9B02D29A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22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473E-F01E-4069-9CDD-FAE68DF5EE67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9E44-B7A8-4CF2-AA58-5E243574DEB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55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FBD3-3008-4575-8F2E-9D5ED112CDFD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699F-013A-4287-84F3-BEE02DE848A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55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15E9-272F-4F07-AD2D-58B74CE324DE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135B-8892-4830-B648-076FFEC5DF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025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A5C2-343A-4B03-AB08-8782781CEE07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FFF3-52ED-40AD-8CC5-0C4242A010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55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71EA-B343-4489-8CAE-AF84AB3F0D42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E0EB-414B-49B6-ACD9-617101AC7F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92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3138-826F-4872-8EDE-FD5EDDE9BE22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53F2-282C-49EB-9CA0-54CB67E2008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486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4569-9B6E-49F0-9BC6-F59A130CA491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3E3E-D67A-4281-8FC7-06807D4602C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02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5A96-02FE-49D7-A122-ADFC9F8E61CE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A3C5-A864-4A19-92F0-34872C1152A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0144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1BB6-47D8-42B9-B080-69C674BFEAA5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7CB3-5859-4C4F-ABEF-3E7109B19C0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65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726D-1D16-4F38-AA25-D8AE4742C58E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F655-A948-429B-9608-D9C87AA8C2C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0569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801D-2755-4410-82F1-41DA0BC8DDB6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63BD-2CDC-47B2-B266-6D534B6185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439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352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12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3937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969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14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660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0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A697-FF72-426E-A2AF-C20530F93561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C01D-612C-46DB-BC55-6FCDC868F70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396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19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19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07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5420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B7BE-6787-4A8C-9AB9-32CC8952314C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CDF4-D85E-4620-ABEE-8576B811498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23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2486-4431-490D-B5BD-39841F540031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1D82-5BF6-441F-8179-FAD2610826A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905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6DDA-BB68-4788-9A33-AF92EE00CA6E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7D5B-ECEE-4297-97A5-9E1D1CC36E8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5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4581-A33D-49F7-9767-5A52BE4CFEF6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6263-6214-41B1-8D8A-B9C11AF92BD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6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6046-28D5-4225-9D6F-A0CB4D7D8E05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A098-54A5-4732-BF12-AD7D1933021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76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2DE6-C180-4E92-B5B9-81EE1140D877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D9C7-DD5C-47B9-AC30-C68520259D6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734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6000">
              <a:schemeClr val="tx1"/>
            </a:gs>
            <a:gs pos="39000">
              <a:sysClr val="windowText" lastClr="000000">
                <a:alpha val="14000"/>
              </a:sysClr>
            </a:gs>
            <a:gs pos="100000">
              <a:sysClr val="window" lastClr="FFFFFF">
                <a:alpha val="48000"/>
              </a:sys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0A72AE4-D086-4635-99AA-E298306A7860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8C337BB0-231C-4C83-A4CE-7AF4FD10A8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6000">
              <a:schemeClr val="tx1"/>
            </a:gs>
            <a:gs pos="39000">
              <a:sysClr val="windowText" lastClr="000000">
                <a:alpha val="14000"/>
              </a:sysClr>
            </a:gs>
            <a:gs pos="100000">
              <a:sysClr val="window" lastClr="FFFFFF">
                <a:alpha val="48000"/>
              </a:sys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07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BAEFB98E-BE0D-47E5-9910-5C108B9CF7D3}" type="datetime1">
              <a:rPr lang="da-DK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58F646C-5416-47FB-969D-052137ACF9A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A72AE4-D086-4635-99AA-E298306A7860}" type="datetime1">
              <a:rPr lang="da-DK" smtClean="0"/>
              <a:pPr>
                <a:defRPr/>
              </a:pPr>
              <a:t>14-09-2022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337BB0-231C-4C83-A4CE-7AF4FD10A85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8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6"/>
          <p:cNvSpPr>
            <a:spLocks noChangeArrowheads="1"/>
          </p:cNvSpPr>
          <p:nvPr/>
        </p:nvSpPr>
        <p:spPr bwMode="gray">
          <a:xfrm>
            <a:off x="467060" y="76012"/>
            <a:ext cx="8526921" cy="99514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r="5400000" sy="-100000" algn="bl" rotWithShape="0"/>
          </a:effec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en-GB" sz="3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The RED System</a:t>
            </a:r>
          </a:p>
          <a:p>
            <a:pPr defTabSz="914400"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Creative Learning Teams: </a:t>
            </a:r>
            <a:r>
              <a:rPr lang="en-GB" sz="24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Observation action-learning</a:t>
            </a:r>
            <a:endParaRPr lang="de-DE" sz="2000" i="1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" y="4958771"/>
            <a:ext cx="8839200" cy="11399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4" name="Rectangle 23"/>
          <p:cNvSpPr/>
          <p:nvPr/>
        </p:nvSpPr>
        <p:spPr>
          <a:xfrm>
            <a:off x="6336123" y="3513509"/>
            <a:ext cx="25298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Tony Davis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@c4cqi</a:t>
            </a:r>
          </a:p>
        </p:txBody>
      </p:sp>
    </p:spTree>
    <p:extLst>
      <p:ext uri="{BB962C8B-B14F-4D97-AF65-F5344CB8AC3E}">
        <p14:creationId xmlns:p14="http://schemas.microsoft.com/office/powerpoint/2010/main" val="336823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3" y="1176973"/>
            <a:ext cx="7762875" cy="54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1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628165" y="1236477"/>
            <a:ext cx="8097823" cy="2018787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Today is the beginning of a period of experimentation, review and reflection. </a:t>
            </a:r>
          </a:p>
          <a:p>
            <a:pPr defTabSz="914400">
              <a:defRPr/>
            </a:pPr>
            <a:endParaRPr lang="en-GB" sz="2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defTabSz="914400"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If we get this right:</a:t>
            </a:r>
          </a:p>
          <a:p>
            <a:pPr defTabSz="914400">
              <a:defRPr/>
            </a:pPr>
            <a:endParaRPr lang="en-GB" sz="2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learners will do more, and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learn more, and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teachers will have to do less.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489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628165" y="1236477"/>
            <a:ext cx="8097823" cy="2018787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defRPr/>
            </a:pPr>
            <a:r>
              <a:rPr lang="en-GB" sz="2200" b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End of today</a:t>
            </a:r>
          </a:p>
          <a:p>
            <a:pPr defTabSz="914400">
              <a:defRPr/>
            </a:pPr>
            <a:endParaRPr lang="en-GB" sz="2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defTabSz="914400"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Following the last evaluation:</a:t>
            </a:r>
          </a:p>
          <a:p>
            <a:pPr defTabSz="914400">
              <a:defRPr/>
            </a:pPr>
            <a:endParaRPr lang="en-GB" sz="2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evaluate the whole day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ideas you’d like to steal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areas of impact you want to improve. </a:t>
            </a:r>
            <a:endParaRPr lang="de-DE" sz="2200" b="1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17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628165" y="1236477"/>
            <a:ext cx="8097823" cy="2018787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defRPr/>
            </a:pPr>
            <a:r>
              <a:rPr lang="en-GB" sz="2200" b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08:45</a:t>
            </a:r>
            <a:endParaRPr lang="en-GB" sz="2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defTabSz="914400">
              <a:defRPr/>
            </a:pPr>
            <a:endParaRPr lang="en-GB" sz="2200" b="1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defTabSz="914400"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Begin observations</a:t>
            </a:r>
            <a:endParaRPr lang="de-DE" sz="22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74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094B6-8CF9-CD95-0CB2-B3CBB41211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8165" y="1236477"/>
            <a:ext cx="8097823" cy="2018787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defRPr/>
            </a:pPr>
            <a:r>
              <a:rPr lang="en-GB" sz="2200" b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Afternoon session</a:t>
            </a:r>
            <a:endParaRPr lang="de-DE" sz="22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82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1176973"/>
            <a:ext cx="3867150" cy="54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0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" y="1176973"/>
            <a:ext cx="7839075" cy="553270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33450" y="4743450"/>
            <a:ext cx="1962150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5" y="1176973"/>
            <a:ext cx="7871732" cy="55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8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352" y="1176973"/>
            <a:ext cx="3871505" cy="55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898" y="1176973"/>
            <a:ext cx="3846966" cy="54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1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628165" y="1236477"/>
            <a:ext cx="8206273" cy="5621523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By the end of this introductory session I hope that you will: </a:t>
            </a:r>
          </a:p>
          <a:p>
            <a:pPr defTabSz="914400">
              <a:defRPr/>
            </a:pPr>
            <a:endParaRPr lang="en-GB" sz="28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be able to precisely identify the impact on learning of specific teaching strategies 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identify your own concerns about the observation process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feel confident to engage positively with the Creative Learning Team 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look forward to being observed and observing others 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be curious about how others achieve learning impact.</a:t>
            </a:r>
            <a:endParaRPr lang="de-DE" sz="2200" b="1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319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5" y="1176973"/>
            <a:ext cx="7871732" cy="555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6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" y="1176973"/>
            <a:ext cx="7915275" cy="5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0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628165" y="1236477"/>
            <a:ext cx="8097823" cy="2018787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www.ccqi.org.uk/redresources</a:t>
            </a:r>
          </a:p>
          <a:p>
            <a:pPr defTabSz="914400">
              <a:defRPr/>
            </a:pPr>
            <a:endParaRPr lang="en-GB" sz="2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defTabSz="914400"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Password: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red4686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E6F35-293B-6AF8-F037-26926BC9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859" y="1236477"/>
            <a:ext cx="3861579" cy="53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04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628165" y="1236477"/>
            <a:ext cx="8097823" cy="2018787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www.ccqi.org.uk/redresources</a:t>
            </a:r>
          </a:p>
          <a:p>
            <a:pPr defTabSz="914400">
              <a:defRPr/>
            </a:pPr>
            <a:endParaRPr lang="en-GB" sz="2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defTabSz="914400"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Password: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red4686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E6F35-293B-6AF8-F037-26926BC9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859" y="1236477"/>
            <a:ext cx="3861579" cy="538026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9CC57B-5C10-2C01-BC08-CD4D29443D41}"/>
              </a:ext>
            </a:extLst>
          </p:cNvPr>
          <p:cNvSpPr/>
          <p:nvPr/>
        </p:nvSpPr>
        <p:spPr>
          <a:xfrm>
            <a:off x="4603262" y="6163139"/>
            <a:ext cx="2397239" cy="624523"/>
          </a:xfrm>
          <a:prstGeom prst="ellipse">
            <a:avLst/>
          </a:prstGeom>
          <a:noFill/>
          <a:ln w="31750">
            <a:solidFill>
              <a:srgbClr val="F03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635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50" y="1515428"/>
            <a:ext cx="7389551" cy="46821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1371" y="5617029"/>
            <a:ext cx="4441372" cy="333828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73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93" y="1176973"/>
            <a:ext cx="7724775" cy="54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94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" y="4958771"/>
            <a:ext cx="8839200" cy="11399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2" name="Rectangle 21"/>
          <p:cNvSpPr/>
          <p:nvPr/>
        </p:nvSpPr>
        <p:spPr>
          <a:xfrm>
            <a:off x="4195642" y="3364138"/>
            <a:ext cx="3988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www.ccqi.org.uk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25008" y="1737335"/>
            <a:ext cx="2529859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Tony Davis</a:t>
            </a:r>
          </a:p>
          <a:p>
            <a:pPr algn="ctr">
              <a:spcAft>
                <a:spcPts val="600"/>
              </a:spcAft>
            </a:pPr>
            <a:r>
              <a:rPr lang="en-GB" sz="360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c4cqi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46" y="1509825"/>
            <a:ext cx="2332506" cy="3317342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467060" y="76012"/>
            <a:ext cx="8526921" cy="99514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r="5400000" sy="-100000" algn="bl" rotWithShape="0"/>
          </a:effec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en-GB" sz="3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The RED System</a:t>
            </a:r>
          </a:p>
          <a:p>
            <a:pPr defTabSz="914400"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Creative Learning Teams: </a:t>
            </a:r>
            <a:r>
              <a:rPr lang="en-GB" sz="24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Observation action-learning</a:t>
            </a:r>
            <a:endParaRPr lang="de-DE" sz="2000" i="1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7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628165" y="1236477"/>
            <a:ext cx="8206273" cy="5621523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Aims for the whole day:</a:t>
            </a:r>
          </a:p>
          <a:p>
            <a:pPr defTabSz="914400">
              <a:defRPr/>
            </a:pPr>
            <a:endParaRPr lang="en-GB" sz="2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feel confident in what you are doing well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be inspired by the work of others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have identified some new impacts you want to steal (and possibly also the strategies used to achieve them)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have identified some ideas for improving the learning impact on your own learners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be keen to research new and innovative teaching strategies with which to experiment.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84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628165" y="1236477"/>
            <a:ext cx="8206273" cy="5621523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This day is not about:</a:t>
            </a:r>
          </a:p>
          <a:p>
            <a:pPr defTabSz="914400">
              <a:defRPr/>
            </a:pPr>
            <a:endParaRPr lang="en-GB" sz="2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telling staff what they’re doing wrong and what they should do to improve.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97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31976-CAC8-E096-2B07-EDE38F2C0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864" y="1176973"/>
            <a:ext cx="3938271" cy="56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65310"/>
              </p:ext>
            </p:extLst>
          </p:nvPr>
        </p:nvGraphicFramePr>
        <p:xfrm>
          <a:off x="2017751" y="1236477"/>
          <a:ext cx="5113260" cy="5394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08:15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Introductions, methodology, ground rules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09:00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Observation of teacher 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10:00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Post-observation debate (without teacher A)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10:15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Evaluative conversation with teacher 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10:45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Break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11:00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Observation of teacher B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12:00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Post-observation debate (without teacher B)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12:15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Evaluative conversation with teacher B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12:45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Lunch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13:30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Observation of teacher C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14:30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Post-observation debate (without teacher C)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14:45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Evaluative conversation with teacher C.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Break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15:15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rgbClr val="FF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Observation of teacher D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rgbClr val="F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16:15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rgbClr val="FF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Post-observation debate (without teacher D)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rgbClr val="F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16:30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rgbClr val="FF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Evaluative conversation with teacher 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rgbClr val="F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16:45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Completion of ideas plans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17:00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Evaluation of the day and implications for the future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17:30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Finish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42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410" y="1176973"/>
            <a:ext cx="3899941" cy="55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2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" y="1176973"/>
            <a:ext cx="7839075" cy="55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628165" y="1236477"/>
            <a:ext cx="8097823" cy="508721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defRPr/>
            </a:pPr>
            <a:r>
              <a:rPr lang="de-DE" sz="2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Functional Skills lesson</a:t>
            </a:r>
            <a:endParaRPr lang="de-DE" sz="2200" b="1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14325" y="62452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Creative Learning Teams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65" y="1811020"/>
            <a:ext cx="8288031" cy="4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09269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ey TD Ltd template 01" id="{C81AEE63-2B25-4CA8-9AC0-61FC57CA26E0}" vid="{F8F9A7B2-4F7E-4BD2-9BAE-B3B1AF9F26A0}"/>
    </a:ext>
  </a:ext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y TD Ltd template 01" id="{C81AEE63-2B25-4CA8-9AC0-61FC57CA26E0}" vid="{94CC5827-FB40-40AE-A83F-0AE88B2856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y TD Ltd template 01" id="{C81AEE63-2B25-4CA8-9AC0-61FC57CA26E0}" vid="{32DA2A16-3269-46FC-AFBE-57A9A4EF3630}"/>
    </a:ext>
  </a:extLst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 TD Ltd template 01</Template>
  <TotalTime>2053</TotalTime>
  <Words>481</Words>
  <Application>Microsoft Office PowerPoint</Application>
  <PresentationFormat>On-screen Show (4:3)</PresentationFormat>
  <Paragraphs>139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1_Kontortema</vt:lpstr>
      <vt:lpstr>Brugerdefineret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Tony Laptop</cp:lastModifiedBy>
  <cp:revision>193</cp:revision>
  <dcterms:created xsi:type="dcterms:W3CDTF">2013-05-13T08:59:13Z</dcterms:created>
  <dcterms:modified xsi:type="dcterms:W3CDTF">2022-09-14T17:19:45Z</dcterms:modified>
</cp:coreProperties>
</file>