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3" r:id="rId2"/>
    <p:sldMasterId id="2147483795" r:id="rId3"/>
  </p:sldMasterIdLst>
  <p:notesMasterIdLst>
    <p:notesMasterId r:id="rId31"/>
  </p:notesMasterIdLst>
  <p:sldIdLst>
    <p:sldId id="785" r:id="rId4"/>
    <p:sldId id="719" r:id="rId5"/>
    <p:sldId id="786" r:id="rId6"/>
    <p:sldId id="784" r:id="rId7"/>
    <p:sldId id="815" r:id="rId8"/>
    <p:sldId id="820" r:id="rId9"/>
    <p:sldId id="821" r:id="rId10"/>
    <p:sldId id="838" r:id="rId11"/>
    <p:sldId id="840" r:id="rId12"/>
    <p:sldId id="841" r:id="rId13"/>
    <p:sldId id="790" r:id="rId14"/>
    <p:sldId id="808" r:id="rId15"/>
    <p:sldId id="807" r:id="rId16"/>
    <p:sldId id="842" r:id="rId17"/>
    <p:sldId id="791" r:id="rId18"/>
    <p:sldId id="843" r:id="rId19"/>
    <p:sldId id="804" r:id="rId20"/>
    <p:sldId id="844" r:id="rId21"/>
    <p:sldId id="845" r:id="rId22"/>
    <p:sldId id="801" r:id="rId23"/>
    <p:sldId id="847" r:id="rId24"/>
    <p:sldId id="848" r:id="rId25"/>
    <p:sldId id="849" r:id="rId26"/>
    <p:sldId id="850" r:id="rId27"/>
    <p:sldId id="851" r:id="rId28"/>
    <p:sldId id="812" r:id="rId29"/>
    <p:sldId id="783" r:id="rId30"/>
  </p:sldIdLst>
  <p:sldSz cx="9144000" cy="6858000" type="screen4x3"/>
  <p:notesSz cx="6858000" cy="91440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595959"/>
    <a:srgbClr val="FFCCFF"/>
    <a:srgbClr val="0D236C"/>
    <a:srgbClr val="5DD8F2"/>
    <a:srgbClr val="A5D9E9"/>
    <a:srgbClr val="336699"/>
    <a:srgbClr val="787878"/>
    <a:srgbClr val="080808"/>
    <a:srgbClr val="F03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31" autoAdjust="0"/>
    <p:restoredTop sz="94125" autoAdjust="0"/>
  </p:normalViewPr>
  <p:slideViewPr>
    <p:cSldViewPr snapToGrid="0">
      <p:cViewPr varScale="1">
        <p:scale>
          <a:sx n="73" d="100"/>
          <a:sy n="73" d="100"/>
        </p:scale>
        <p:origin x="918" y="60"/>
      </p:cViewPr>
      <p:guideLst>
        <p:guide orient="horz" pos="138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5EE1C78C-E55F-4838-BCE7-3EE6CE7B4A14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a-DK" noProof="0"/>
              <a:t>Klik for at redigere typografi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AE30FD5C-BA15-44DA-B02F-992C693B3DBD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2599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752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8192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7905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19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8197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3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211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1227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0612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1373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278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973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073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299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324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873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096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9057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2867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E45F9A5-426B-4144-831C-19B2226E479D}" type="slidenum">
              <a:rPr lang="da-DK" smtClean="0"/>
              <a:pPr eaLnBrk="1" hangingPunct="1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77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9028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964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954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6854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075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562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721C52A-D05A-4F62-B1B6-9DDC1E4941C2}" type="slidenum">
              <a:rPr lang="da-DK" smtClean="0"/>
              <a:pPr eaLnBrk="1" hangingPunct="1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28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7541-BAC0-44DE-ADA8-4B314B6C01AC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ECF3-E3DA-4F95-A363-B14BF2FC543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10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00A6-E634-4332-96B8-8857AD770EDE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243D3-7879-4CA9-A99E-9A05EC28D006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81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DD8F-4E87-48FC-9FFB-8FB7CE51D852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AA72B-0A6F-4071-93C5-63ACCA7AB3F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401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0629-820A-4A40-957A-EB1681AE4CFA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EDBD-D8FF-41D0-B98A-F6D9B02D29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5225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9473E-F01E-4069-9CDD-FAE68DF5EE67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69E44-B7A8-4CF2-AA58-5E243574DEB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55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3FBD3-3008-4575-8F2E-9D5ED112CDFD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99F-013A-4287-84F3-BEE02DE848A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554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15E9-272F-4F07-AD2D-58B74CE324DE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135B-8892-4830-B648-076FFEC5DF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025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6A5C2-343A-4B03-AB08-8782781CEE07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FFF3-52ED-40AD-8CC5-0C4242A010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555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71EA-B343-4489-8CAE-AF84AB3F0D42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E0EB-414B-49B6-ACD9-617101AC7FC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7926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43138-826F-4872-8EDE-FD5EDDE9BE22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53F2-282C-49EB-9CA0-54CB67E2008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0486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F4569-9B6E-49F0-9BC6-F59A130CA491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3E3E-D67A-4281-8FC7-06807D4602C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02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5A96-02FE-49D7-A122-ADFC9F8E61CE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1A3C5-A864-4A19-92F0-34872C1152A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0144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71BB6-47D8-42B9-B080-69C674BFEAA5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47CB3-5859-4C4F-ABEF-3E7109B19C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8653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726D-1D16-4F38-AA25-D8AE4742C58E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F655-A948-429B-9608-D9C87AA8C2C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569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801D-2755-4410-82F1-41DA0BC8DDB6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663BD-2CDC-47B2-B266-6D534B61858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5439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52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6126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937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692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14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1660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00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7A697-FF72-426E-A2AF-C20530F93561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3C01D-612C-46DB-BC55-6FCDC868F70B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8396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19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9819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07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A5C99F-1B90-479F-B5B3-51928AE80AEF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C688F-37BC-4F56-99F5-F4A8ED09231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5420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788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2B7BE-6787-4A8C-9AB9-32CC8952314C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CCDF4-D85E-4620-ABEE-8576B811498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23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86-4431-490D-B5BD-39841F540031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1D82-5BF6-441F-8179-FAD2610826A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05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06DDA-BB68-4788-9A33-AF92EE00CA6E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7D5B-ECEE-4297-97A5-9E1D1CC36E8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7352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4581-A33D-49F7-9767-5A52BE4CFEF6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36263-6214-41B1-8D8A-B9C11AF92BD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6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6046-28D5-4225-9D6F-A0CB4D7D8E05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A098-54A5-4732-BF12-AD7D1933021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6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2DE6-C180-4E92-B5B9-81EE1140D877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2D9C7-DD5C-47B9-AC30-C68520259D6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734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0A72AE4-D086-4635-99AA-E298306A7860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-65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8C337BB0-231C-4C83-A4CE-7AF4FD10A8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6000">
              <a:schemeClr val="tx1"/>
            </a:gs>
            <a:gs pos="39000">
              <a:sysClr val="windowText" lastClr="000000">
                <a:alpha val="14000"/>
              </a:sysClr>
            </a:gs>
            <a:gs pos="100000">
              <a:sysClr val="window" lastClr="FFFFFF">
                <a:alpha val="48000"/>
              </a:sys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BAEFB98E-BE0D-47E5-9910-5C108B9CF7D3}" type="datetime1">
              <a:rPr lang="da-DK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58F646C-5416-47FB-969D-052137ACF9A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A72AE4-D086-4635-99AA-E298306A7860}" type="datetime1">
              <a:rPr lang="da-DK" smtClean="0"/>
              <a:pPr>
                <a:defRPr/>
              </a:pPr>
              <a:t>11-10-2022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337BB0-231C-4C83-A4CE-7AF4FD10A85E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8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gray">
          <a:xfrm>
            <a:off x="0" y="2483708"/>
            <a:ext cx="9144000" cy="2051057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algn="ctr" defTabSz="914400">
              <a:defRPr/>
            </a:pPr>
            <a:r>
              <a:rPr lang="de-DE" sz="40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Tony Davis</a:t>
            </a:r>
          </a:p>
          <a:p>
            <a:pPr algn="ctr" defTabSz="914400">
              <a:defRPr/>
            </a:pPr>
            <a:endParaRPr lang="de-DE" sz="11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+mn-cs"/>
            </a:endParaRPr>
          </a:p>
          <a:p>
            <a:pPr algn="ctr" defTabSz="914400">
              <a:defRPr/>
            </a:pPr>
            <a:r>
              <a:rPr lang="de-DE" sz="40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Twitter: @c4cqi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467060" y="864538"/>
            <a:ext cx="8526921" cy="995144"/>
          </a:xfrm>
          <a:prstGeom prst="rect">
            <a:avLst/>
          </a:prstGeom>
          <a:noFill/>
          <a:ln>
            <a:noFill/>
          </a:ln>
          <a:effectLst>
            <a:reflection blurRad="6350" stA="9000" endPos="55500" dir="5400000" sy="-100000" algn="bl" rotWithShape="0"/>
          </a:effectLst>
        </p:spPr>
        <p:txBody>
          <a:bodyPr lIns="0" tIns="0" rIns="0" bIns="0" anchor="ctr"/>
          <a:lstStyle/>
          <a:p>
            <a:pPr defTabSz="914400">
              <a:defRPr/>
            </a:pPr>
            <a:r>
              <a:rPr lang="en-GB" sz="3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+mn-cs"/>
              </a:rPr>
              <a:t>The Art of using Target Setting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20715" y="1864907"/>
            <a:ext cx="942820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63097"/>
            <a:ext cx="8839200" cy="1139952"/>
          </a:xfrm>
          <a:prstGeom prst="rect">
            <a:avLst/>
          </a:prstGeom>
          <a:effectLst>
            <a:reflection blurRad="6350" stA="28000" endPos="51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1147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Overall aspirations 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"What you get by achieving your goals is not as important as what you become by achieving your goals.”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Michelangelo</a:t>
            </a:r>
          </a:p>
          <a:p>
            <a:pPr algn="r"/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‘A vision of how you will be different’.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495658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Write some aspirational learning targets for your jazz-harmony course.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1896767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fundamental, Catch 22 problem of target setting: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that to write really good, specific targets you need to know what you’re talking about before you’ve learnt what you’re talking about..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218237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 pairs, complete the card-sort activity for a short course on using Microsoft Word.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AA8A599-B36B-5B3E-9190-D662ECB97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97" y="2214609"/>
            <a:ext cx="6152606" cy="449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7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DB6CBCB8-77C3-13FB-FA42-DFC50098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160863"/>
            <a:ext cx="7589520" cy="55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31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7903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All three headings are important, but what is the hierarchy within this – which is most important?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Skills and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On-course aspiration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Onward progression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2373289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79031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All three headings are important, but what is the hierarchy within this – which is most important?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Skills and knowledge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On-course aspiration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Onward progression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C9B840-F0ED-32DD-E2A1-7B97AB734B68}"/>
              </a:ext>
            </a:extLst>
          </p:cNvPr>
          <p:cNvSpPr/>
          <p:nvPr/>
        </p:nvSpPr>
        <p:spPr>
          <a:xfrm>
            <a:off x="642551" y="3849033"/>
            <a:ext cx="80885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Aspirations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, as this is what creates the desire to learn.</a:t>
            </a:r>
          </a:p>
        </p:txBody>
      </p:sp>
    </p:spTree>
    <p:extLst>
      <p:ext uri="{BB962C8B-B14F-4D97-AF65-F5344CB8AC3E}">
        <p14:creationId xmlns:p14="http://schemas.microsoft.com/office/powerpoint/2010/main" val="227593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Practise writing some outcomes under the suggested headings for an aspect of your own provision.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12EB14-76C1-EB1C-AB4F-778FD13F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9" y="2186277"/>
            <a:ext cx="3181862" cy="46252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D93997-745C-6BB8-9464-B030CB35483E}"/>
              </a:ext>
            </a:extLst>
          </p:cNvPr>
          <p:cNvSpPr/>
          <p:nvPr/>
        </p:nvSpPr>
        <p:spPr>
          <a:xfrm>
            <a:off x="4140925" y="2681140"/>
            <a:ext cx="48071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skills and knowledge I need are…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With these skills, I’ll be able to… 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doors that will open as a result of this experience are…</a:t>
            </a:r>
          </a:p>
        </p:txBody>
      </p:sp>
    </p:spTree>
    <p:extLst>
      <p:ext uri="{BB962C8B-B14F-4D97-AF65-F5344CB8AC3E}">
        <p14:creationId xmlns:p14="http://schemas.microsoft.com/office/powerpoint/2010/main" val="3214524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068B9-6B88-428F-ABFB-5527F0118DA4}"/>
              </a:ext>
            </a:extLst>
          </p:cNvPr>
          <p:cNvSpPr/>
          <p:nvPr/>
        </p:nvSpPr>
        <p:spPr>
          <a:xfrm>
            <a:off x="453920" y="1531538"/>
            <a:ext cx="82361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What, then, are the implications for our target setting work?</a:t>
            </a:r>
          </a:p>
          <a:p>
            <a:endParaRPr lang="en-GB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5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068B9-6B88-428F-ABFB-5527F0118DA4}"/>
              </a:ext>
            </a:extLst>
          </p:cNvPr>
          <p:cNvSpPr/>
          <p:nvPr/>
        </p:nvSpPr>
        <p:spPr>
          <a:xfrm>
            <a:off x="453920" y="1531538"/>
            <a:ext cx="8236159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What, then, are the implications for our target setting work?</a:t>
            </a:r>
          </a:p>
          <a:p>
            <a:endParaRPr lang="en-GB" sz="2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Learners need to be taught how to </a:t>
            </a: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write</a:t>
            </a: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 motivational targets.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Learners need to be taught how to </a:t>
            </a: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 manage </a:t>
            </a: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the achievement of those targets.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And teachers need to continually consider aspiration management as central to their role – helping learners </a:t>
            </a:r>
            <a:r>
              <a:rPr lang="en-GB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understand how they will be different </a:t>
            </a:r>
            <a:r>
              <a:rPr lang="en-GB" sz="2200" dirty="0">
                <a:solidFill>
                  <a:schemeClr val="bg1"/>
                </a:solidFill>
                <a:latin typeface="Century Gothic" panose="020B0502020202020204" pitchFamily="34" charset="0"/>
              </a:rPr>
              <a:t>once they've achieved their goals.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6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92" y="1355280"/>
            <a:ext cx="6546378" cy="51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9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7567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9" y="1920895"/>
            <a:ext cx="823615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Teach learners to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project manage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their learning. 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Make it the cultural norm that they do this every week.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209698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BB3D74-247B-B8D9-81DF-CDEE7920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72" y="1160863"/>
            <a:ext cx="387705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4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71A670-38A8-796A-E91C-86F88473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" y="1234940"/>
            <a:ext cx="8520113" cy="5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6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1A8AB-0B44-CC45-5E66-9084F0B9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" y="1622425"/>
            <a:ext cx="8531611" cy="32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72A22-9684-2905-F55A-59E345A1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4" y="1622425"/>
            <a:ext cx="8517048" cy="275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67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What might you take away from this session?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112855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195642" y="3364138"/>
            <a:ext cx="39885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www.ccqi.org.uk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25008" y="1737335"/>
            <a:ext cx="2529859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Tony Davis</a:t>
            </a:r>
          </a:p>
          <a:p>
            <a:pPr algn="ctr">
              <a:spcAft>
                <a:spcPts val="600"/>
              </a:spcAft>
            </a:pPr>
            <a:r>
              <a:rPr lang="en-GB" sz="360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n-GB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c4cqi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63097"/>
            <a:ext cx="8839200" cy="1139952"/>
          </a:xfrm>
          <a:prstGeom prst="rect">
            <a:avLst/>
          </a:prstGeom>
          <a:effectLst>
            <a:reflection blurRad="6350" stA="28000" endPos="51000" dist="12700" dir="5400000" sy="-100000" algn="bl" rotWithShape="0"/>
          </a:effectLst>
        </p:spPr>
      </p:pic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84" y="1266644"/>
            <a:ext cx="2614226" cy="36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7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324679" cy="6857999"/>
          </a:xfrm>
          <a:prstGeom prst="rect">
            <a:avLst/>
          </a:prstGeom>
        </p:spPr>
      </p:pic>
      <p:sp>
        <p:nvSpPr>
          <p:cNvPr id="7" name="Rectangle 8"/>
          <p:cNvSpPr>
            <a:spLocks noChangeArrowheads="1"/>
          </p:cNvSpPr>
          <p:nvPr/>
        </p:nvSpPr>
        <p:spPr bwMode="gray">
          <a:xfrm>
            <a:off x="474962" y="756693"/>
            <a:ext cx="8520113" cy="1875295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4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</a:t>
            </a:r>
          </a:p>
          <a:p>
            <a:pPr defTabSz="914400">
              <a:defRPr/>
            </a:pPr>
            <a:r>
              <a:rPr lang="en-GB" sz="44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12178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175E6C-35E7-38D8-6FD0-A278DF406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43" y="1402304"/>
            <a:ext cx="8520113" cy="484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00684A-7576-71BB-38B9-DFE6D633D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423" y="1160863"/>
            <a:ext cx="2256790" cy="39311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9387A94-7C74-3278-4E78-7ED635EF5CC2}"/>
              </a:ext>
            </a:extLst>
          </p:cNvPr>
          <p:cNvSpPr/>
          <p:nvPr/>
        </p:nvSpPr>
        <p:spPr>
          <a:xfrm>
            <a:off x="5946771" y="5449495"/>
            <a:ext cx="3008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Tap pencil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Click box to select</a:t>
            </a:r>
          </a:p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Click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again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to type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53F8D8-4D5C-AD7C-5920-B187F2271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9" y="1160863"/>
            <a:ext cx="5531980" cy="55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27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The issues from Ofsted’s perspective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‘Targets in individual learning plans are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too vague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fail to motivate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or challenge learners.’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‘Teachers on vocational courses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do not involve the learners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well enough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in setting their own targets, so that learners understand how to improve.’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‘Too many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learners are unsure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about what targets </a:t>
            </a:r>
            <a:r>
              <a:rPr lang="en-GB" sz="2400" dirty="0">
                <a:solidFill>
                  <a:srgbClr val="FF66FF"/>
                </a:solidFill>
                <a:latin typeface="Century Gothic" panose="020B0502020202020204" pitchFamily="34" charset="0"/>
              </a:rPr>
              <a:t>they have been set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or how their teachers monitor their progress through the year.’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en-GB" sz="2400" dirty="0">
                <a:solidFill>
                  <a:srgbClr val="FF66FF"/>
                </a:solidFill>
                <a:latin typeface="Century Gothic" panose="020B0502020202020204" pitchFamily="34" charset="0"/>
              </a:rPr>
              <a:t>Teachers do not set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meaningful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targets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for students.’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4273688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9" y="4153995"/>
            <a:ext cx="823615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‘Tutors should use their assessment of learners’ starting points to plan lessons that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provide sufficient stretch and challenge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for the most able learners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66FF"/>
                </a:solidFill>
                <a:latin typeface="Century Gothic" panose="020B0502020202020204" pitchFamily="34" charset="0"/>
              </a:rPr>
              <a:t>Tutors should set </a:t>
            </a:r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ambitious personal targets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for learners so that all learners make the progress they are capable of achieving.’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69" y="1198539"/>
            <a:ext cx="4812356" cy="28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Overall aspirations 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Teachers value the process of initial assessment and use the information to plan differentiated support for unmissable learning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Target setting is learner-centred and aspirational, and drives learners’ wholehearted commitment to their learning.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All learners are appropriately stretched and supported in all lessons.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3003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-63500" y="1069975"/>
            <a:ext cx="927576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98278" y="1355280"/>
            <a:ext cx="8236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Overall aspirations </a:t>
            </a:r>
          </a:p>
          <a:p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FFFF00"/>
                </a:solidFill>
                <a:latin typeface="Century Gothic" panose="020B0502020202020204" pitchFamily="34" charset="0"/>
              </a:rPr>
              <a:t>"What you get by achieving your goals is not as important as what you become by achieving your goals.“</a:t>
            </a:r>
          </a:p>
          <a:p>
            <a:pPr algn="r"/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Michelangelo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314325" y="608413"/>
            <a:ext cx="8520113" cy="55245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lstStyle/>
          <a:p>
            <a:pPr defTabSz="914400">
              <a:defRPr/>
            </a:pPr>
            <a:r>
              <a:rPr lang="en-GB" sz="260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</a:rPr>
              <a:t>The Art of using Target Setting</a:t>
            </a:r>
          </a:p>
        </p:txBody>
      </p:sp>
    </p:spTree>
    <p:extLst>
      <p:ext uri="{BB962C8B-B14F-4D97-AF65-F5344CB8AC3E}">
        <p14:creationId xmlns:p14="http://schemas.microsoft.com/office/powerpoint/2010/main" val="1316300970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ey TD Ltd template 01" id="{C81AEE63-2B25-4CA8-9AC0-61FC57CA26E0}" vid="{F8F9A7B2-4F7E-4BD2-9BAE-B3B1AF9F26A0}"/>
    </a:ext>
  </a:extLst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94CC5827-FB40-40AE-A83F-0AE88B2856E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y TD Ltd template 01" id="{C81AEE63-2B25-4CA8-9AC0-61FC57CA26E0}" vid="{32DA2A16-3269-46FC-AFBE-57A9A4EF3630}"/>
    </a:ext>
  </a:extLst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Grey TD Ltd template 01</Template>
  <TotalTime>3114</TotalTime>
  <Words>729</Words>
  <Application>Microsoft Office PowerPoint</Application>
  <PresentationFormat>On-screen Show (4:3)</PresentationFormat>
  <Paragraphs>117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Century Gothic</vt:lpstr>
      <vt:lpstr>1_Kontortema</vt:lpstr>
      <vt:lpstr>Brugerdefineret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</dc:creator>
  <cp:lastModifiedBy>Tony Laptop</cp:lastModifiedBy>
  <cp:revision>240</cp:revision>
  <dcterms:created xsi:type="dcterms:W3CDTF">2013-05-13T08:59:13Z</dcterms:created>
  <dcterms:modified xsi:type="dcterms:W3CDTF">2022-10-11T15:03:14Z</dcterms:modified>
</cp:coreProperties>
</file>