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3" r:id="rId2"/>
    <p:sldMasterId id="2147483795" r:id="rId3"/>
  </p:sldMasterIdLst>
  <p:notesMasterIdLst>
    <p:notesMasterId r:id="rId22"/>
  </p:notesMasterIdLst>
  <p:sldIdLst>
    <p:sldId id="696" r:id="rId4"/>
    <p:sldId id="782" r:id="rId5"/>
    <p:sldId id="727" r:id="rId6"/>
    <p:sldId id="777" r:id="rId7"/>
    <p:sldId id="779" r:id="rId8"/>
    <p:sldId id="780" r:id="rId9"/>
    <p:sldId id="778" r:id="rId10"/>
    <p:sldId id="594" r:id="rId11"/>
    <p:sldId id="703" r:id="rId12"/>
    <p:sldId id="705" r:id="rId13"/>
    <p:sldId id="706" r:id="rId14"/>
    <p:sldId id="707" r:id="rId15"/>
    <p:sldId id="708" r:id="rId16"/>
    <p:sldId id="709" r:id="rId17"/>
    <p:sldId id="775" r:id="rId18"/>
    <p:sldId id="711" r:id="rId19"/>
    <p:sldId id="771" r:id="rId20"/>
    <p:sldId id="781" r:id="rId21"/>
  </p:sldIdLst>
  <p:sldSz cx="9144000" cy="6858000" type="screen4x3"/>
  <p:notesSz cx="6858000" cy="9144000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7A1E3"/>
    <a:srgbClr val="F78B75"/>
    <a:srgbClr val="F0340E"/>
    <a:srgbClr val="A5D9E9"/>
    <a:srgbClr val="336699"/>
    <a:srgbClr val="787878"/>
    <a:srgbClr val="080808"/>
    <a:srgbClr val="1C1C1C"/>
    <a:srgbClr val="999999"/>
    <a:srgbClr val="046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94" autoAdjust="0"/>
    <p:restoredTop sz="94125" autoAdjust="0"/>
  </p:normalViewPr>
  <p:slideViewPr>
    <p:cSldViewPr snapToGrid="0">
      <p:cViewPr varScale="1">
        <p:scale>
          <a:sx n="95" d="100"/>
          <a:sy n="95" d="100"/>
        </p:scale>
        <p:origin x="84" y="1926"/>
      </p:cViewPr>
      <p:guideLst>
        <p:guide orient="horz" pos="138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5EE1C78C-E55F-4838-BCE7-3EE6CE7B4A14}" type="datetime1">
              <a:rPr lang="da-DK"/>
              <a:pPr>
                <a:defRPr/>
              </a:pPr>
              <a:t>05-12-2022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AE30FD5C-BA15-44DA-B02F-992C693B3DB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2259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2867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E45F9A5-426B-4144-831C-19B2226E479D}" type="slidenum">
              <a:rPr lang="da-DK" smtClean="0"/>
              <a:pPr eaLnBrk="1" hangingPunct="1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4562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1737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3077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294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7274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3300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6600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682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270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2867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E45F9A5-426B-4144-831C-19B2226E479D}" type="slidenum">
              <a:rPr lang="da-DK" smtClean="0"/>
              <a:pPr eaLnBrk="1" hangingPunct="1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9437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1948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4164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0687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8836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3913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336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1780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2969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D7541-BAC0-44DE-ADA8-4B314B6C01AC}" type="datetime1">
              <a:rPr lang="da-DK"/>
              <a:pPr>
                <a:defRPr/>
              </a:pPr>
              <a:t>05-12-2022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DECF3-E3DA-4F95-A363-B14BF2FC543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610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500A6-E634-4332-96B8-8857AD770EDE}" type="datetime1">
              <a:rPr lang="da-DK"/>
              <a:pPr>
                <a:defRPr/>
              </a:pPr>
              <a:t>05-12-2022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243D3-7879-4CA9-A99E-9A05EC28D00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081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CDD8F-4E87-48FC-9FFB-8FB7CE51D852}" type="datetime1">
              <a:rPr lang="da-DK"/>
              <a:pPr>
                <a:defRPr/>
              </a:pPr>
              <a:t>05-12-2022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AA72B-0A6F-4071-93C5-63ACCA7AB3F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2401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40629-820A-4A40-957A-EB1681AE4CFA}" type="datetime1">
              <a:rPr lang="da-DK"/>
              <a:pPr>
                <a:defRPr/>
              </a:pPr>
              <a:t>05-12-2022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AEDBD-D8FF-41D0-B98A-F6D9B02D29A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5225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9473E-F01E-4069-9CDD-FAE68DF5EE67}" type="datetime1">
              <a:rPr lang="da-DK"/>
              <a:pPr>
                <a:defRPr/>
              </a:pPr>
              <a:t>05-12-2022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69E44-B7A8-4CF2-AA58-5E243574DEB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055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3FBD3-3008-4575-8F2E-9D5ED112CDFD}" type="datetime1">
              <a:rPr lang="da-DK"/>
              <a:pPr>
                <a:defRPr/>
              </a:pPr>
              <a:t>05-12-2022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699F-013A-4287-84F3-BEE02DE848A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7554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715E9-272F-4F07-AD2D-58B74CE324DE}" type="datetime1">
              <a:rPr lang="da-DK"/>
              <a:pPr>
                <a:defRPr/>
              </a:pPr>
              <a:t>05-12-2022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6135B-8892-4830-B648-076FFEC5DF2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0255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6A5C2-343A-4B03-AB08-8782781CEE07}" type="datetime1">
              <a:rPr lang="da-DK"/>
              <a:pPr>
                <a:defRPr/>
              </a:pPr>
              <a:t>05-12-2022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5FFF3-52ED-40AD-8CC5-0C4242A0105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555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71EA-B343-4489-8CAE-AF84AB3F0D42}" type="datetime1">
              <a:rPr lang="da-DK"/>
              <a:pPr>
                <a:defRPr/>
              </a:pPr>
              <a:t>05-12-2022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7E0EB-414B-49B6-ACD9-617101AC7FC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7926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43138-826F-4872-8EDE-FD5EDDE9BE22}" type="datetime1">
              <a:rPr lang="da-DK"/>
              <a:pPr>
                <a:defRPr/>
              </a:pPr>
              <a:t>05-12-2022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953F2-282C-49EB-9CA0-54CB67E2008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0486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F4569-9B6E-49F0-9BC6-F59A130CA491}" type="datetime1">
              <a:rPr lang="da-DK"/>
              <a:pPr>
                <a:defRPr/>
              </a:pPr>
              <a:t>05-12-2022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3E3E-D67A-4281-8FC7-06807D4602C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502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F5A96-02FE-49D7-A122-ADFC9F8E61CE}" type="datetime1">
              <a:rPr lang="da-DK"/>
              <a:pPr>
                <a:defRPr/>
              </a:pPr>
              <a:t>05-12-2022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1A3C5-A864-4A19-92F0-34872C1152A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0144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71BB6-47D8-42B9-B080-69C674BFEAA5}" type="datetime1">
              <a:rPr lang="da-DK"/>
              <a:pPr>
                <a:defRPr/>
              </a:pPr>
              <a:t>05-12-2022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47CB3-5859-4C4F-ABEF-3E7109B19C0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8653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D726D-1D16-4F38-AA25-D8AE4742C58E}" type="datetime1">
              <a:rPr lang="da-DK"/>
              <a:pPr>
                <a:defRPr/>
              </a:pPr>
              <a:t>05-12-2022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CF655-A948-429B-9608-D9C87AA8C2C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0569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C801D-2755-4410-82F1-41DA0BC8DDB6}" type="datetime1">
              <a:rPr lang="da-DK"/>
              <a:pPr>
                <a:defRPr/>
              </a:pPr>
              <a:t>05-12-2022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663BD-2CDC-47B2-B266-6D534B61858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5439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05-12-2022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5352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05-12-2022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8612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05-12-2022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3937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05-12-2022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7969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05-12-2022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7314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05-12-2022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660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05-12-2022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100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7A697-FF72-426E-A2AF-C20530F93561}" type="datetime1">
              <a:rPr lang="da-DK"/>
              <a:pPr>
                <a:defRPr/>
              </a:pPr>
              <a:t>05-12-2022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C01D-612C-46DB-BC55-6FCDC868F70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83966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05-12-2022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36194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05-12-2022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9819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05-12-2022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2077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05-12-2022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5420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2B7BE-6787-4A8C-9AB9-32CC8952314C}" type="datetime1">
              <a:rPr lang="da-DK"/>
              <a:pPr>
                <a:defRPr/>
              </a:pPr>
              <a:t>05-12-2022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CCDF4-D85E-4620-ABEE-8576B811498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123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E2486-4431-490D-B5BD-39841F540031}" type="datetime1">
              <a:rPr lang="da-DK"/>
              <a:pPr>
                <a:defRPr/>
              </a:pPr>
              <a:t>05-12-2022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F1D82-5BF6-441F-8179-FAD2610826A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905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06DDA-BB68-4788-9A33-AF92EE00CA6E}" type="datetime1">
              <a:rPr lang="da-DK"/>
              <a:pPr>
                <a:defRPr/>
              </a:pPr>
              <a:t>05-12-2022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7D5B-ECEE-4297-97A5-9E1D1CC36E8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7352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D4581-A33D-49F7-9767-5A52BE4CFEF6}" type="datetime1">
              <a:rPr lang="da-DK"/>
              <a:pPr>
                <a:defRPr/>
              </a:pPr>
              <a:t>05-12-2022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36263-6214-41B1-8D8A-B9C11AF92BD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367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46046-28D5-4225-9D6F-A0CB4D7D8E05}" type="datetime1">
              <a:rPr lang="da-DK"/>
              <a:pPr>
                <a:defRPr/>
              </a:pPr>
              <a:t>05-12-2022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5A098-54A5-4732-BF12-AD7D1933021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768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52DE6-C180-4E92-B5B9-81EE1140D877}" type="datetime1">
              <a:rPr lang="da-DK"/>
              <a:pPr>
                <a:defRPr/>
              </a:pPr>
              <a:t>05-12-2022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2D9C7-DD5C-47B9-AC30-C68520259D6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734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6000">
              <a:schemeClr val="tx1"/>
            </a:gs>
            <a:gs pos="39000">
              <a:sysClr val="windowText" lastClr="000000">
                <a:alpha val="14000"/>
              </a:sysClr>
            </a:gs>
            <a:gs pos="100000">
              <a:sysClr val="window" lastClr="FFFFFF">
                <a:alpha val="48000"/>
              </a:sys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F0A72AE4-D086-4635-99AA-E298306A7860}" type="datetime1">
              <a:rPr lang="da-DK"/>
              <a:pPr>
                <a:defRPr/>
              </a:pPr>
              <a:t>05-12-2022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8C337BB0-231C-4C83-A4CE-7AF4FD10A85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6000">
              <a:schemeClr val="tx1"/>
            </a:gs>
            <a:gs pos="39000">
              <a:sysClr val="windowText" lastClr="000000">
                <a:alpha val="14000"/>
              </a:sysClr>
            </a:gs>
            <a:gs pos="100000">
              <a:sysClr val="window" lastClr="FFFFFF">
                <a:alpha val="48000"/>
              </a:sys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3075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BAEFB98E-BE0D-47E5-9910-5C108B9CF7D3}" type="datetime1">
              <a:rPr lang="da-DK"/>
              <a:pPr>
                <a:defRPr/>
              </a:pPr>
              <a:t>05-12-2022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F58F646C-5416-47FB-969D-052137ACF9A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A72AE4-D086-4635-99AA-E298306A7860}" type="datetime1">
              <a:rPr lang="da-DK" smtClean="0"/>
              <a:pPr>
                <a:defRPr/>
              </a:pPr>
              <a:t>05-12-2022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337BB0-231C-4C83-A4CE-7AF4FD10A85E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558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6"/>
          <p:cNvSpPr>
            <a:spLocks noChangeArrowheads="1"/>
          </p:cNvSpPr>
          <p:nvPr/>
        </p:nvSpPr>
        <p:spPr bwMode="gray">
          <a:xfrm>
            <a:off x="585727" y="468390"/>
            <a:ext cx="8004253" cy="113033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defTabSz="914400"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Quality Standard for the recruitment of learners from un-advantaged backgrounds</a:t>
            </a:r>
            <a:endParaRPr lang="de-DE" sz="24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-63500" y="1816100"/>
            <a:ext cx="92757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3" y="4905249"/>
            <a:ext cx="8830056" cy="113690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st="12700" dir="5400000" sy="-100000" algn="bl" rotWithShape="0"/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0" y="2976584"/>
            <a:ext cx="9144000" cy="904831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algn="ctr" defTabSz="914400">
              <a:defRPr/>
            </a:pPr>
            <a:r>
              <a:rPr lang="de-DE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LinkedIn: @tonydavis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0" y="3783046"/>
            <a:ext cx="9144000" cy="904831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algn="ctr" defTabSz="914400">
              <a:defRPr/>
            </a:pPr>
            <a:r>
              <a:rPr lang="en-GB" sz="3600" b="1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www.ccqi.org.uk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166D9C-5D14-9C18-4210-08B119CCFFA1}"/>
              </a:ext>
            </a:extLst>
          </p:cNvPr>
          <p:cNvSpPr>
            <a:spLocks noChangeArrowheads="1"/>
          </p:cNvSpPr>
          <p:nvPr/>
        </p:nvSpPr>
        <p:spPr bwMode="gray">
          <a:xfrm>
            <a:off x="-154591" y="2120950"/>
            <a:ext cx="9144000" cy="904831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algn="ctr" defTabSz="914400">
              <a:defRPr/>
            </a:pPr>
            <a:r>
              <a:rPr lang="de-DE" sz="40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Tony Davis</a:t>
            </a:r>
          </a:p>
        </p:txBody>
      </p:sp>
    </p:spTree>
    <p:extLst>
      <p:ext uri="{BB962C8B-B14F-4D97-AF65-F5344CB8AC3E}">
        <p14:creationId xmlns:p14="http://schemas.microsoft.com/office/powerpoint/2010/main" val="3074895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188"/>
            <a:ext cx="9144000" cy="459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2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188"/>
            <a:ext cx="9144000" cy="459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78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188"/>
            <a:ext cx="9144000" cy="459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72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533" y="1192213"/>
            <a:ext cx="5596932" cy="2814150"/>
          </a:xfrm>
          <a:prstGeom prst="rect">
            <a:avLst/>
          </a:prstGeom>
        </p:spPr>
      </p:pic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1383248" y="4105037"/>
            <a:ext cx="6377503" cy="726177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/>
          <a:p>
            <a:pPr defTabSz="914400">
              <a:spcAft>
                <a:spcPts val="18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What are the main ‘aspects’ of Recruitment?</a:t>
            </a:r>
          </a:p>
          <a:p>
            <a:pPr defTabSz="914400">
              <a:spcAft>
                <a:spcPts val="18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NB. This isn’t a process for setting out </a:t>
            </a:r>
            <a:r>
              <a:rPr lang="en-GB" sz="2800" dirty="0">
                <a:solidFill>
                  <a:srgbClr val="F78B75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what you currently do</a:t>
            </a: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, it’s for setting out your </a:t>
            </a:r>
            <a:r>
              <a:rPr lang="en-GB" sz="2800" b="1" dirty="0">
                <a:solidFill>
                  <a:srgbClr val="92D050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aspiration</a:t>
            </a: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240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503583" y="1500188"/>
            <a:ext cx="3324839" cy="4913864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/>
          <a:p>
            <a:pPr defTabSz="914400"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For each aspect heading, write the elements: </a:t>
            </a:r>
          </a:p>
          <a:p>
            <a:pPr defTabSz="914400">
              <a:spcAft>
                <a:spcPts val="0"/>
              </a:spcAft>
              <a:defRPr/>
            </a:pPr>
            <a:endParaRPr lang="en-GB" sz="28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  <a:p>
            <a:pPr defTabSz="914400"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the set of headings under which you’ll write your impact text. </a:t>
            </a:r>
            <a:endParaRPr lang="en-GB" sz="32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769" y="1358861"/>
            <a:ext cx="4471780" cy="51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3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068BC0-4876-CC06-A424-6D58E8F13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188"/>
            <a:ext cx="9144000" cy="469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38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 – Gold Standard Impact text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1F81C62-FC5F-765F-5C00-6F83A7802A6E}"/>
              </a:ext>
            </a:extLst>
          </p:cNvPr>
          <p:cNvSpPr>
            <a:spLocks noChangeArrowheads="1"/>
          </p:cNvSpPr>
          <p:nvPr/>
        </p:nvSpPr>
        <p:spPr bwMode="gray">
          <a:xfrm>
            <a:off x="892291" y="1500188"/>
            <a:ext cx="7364179" cy="4143375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/>
          <a:p>
            <a:pPr defTabSz="914400">
              <a:spcAft>
                <a:spcPts val="1800"/>
              </a:spcAft>
              <a:defRPr/>
            </a:pPr>
            <a:r>
              <a:rPr lang="en-GB" sz="24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When we're writing impact text, the tense and style of writing must be active – as if you have a time machine and have whizzed forward: what is it that you can see learners doing?</a:t>
            </a:r>
          </a:p>
          <a:p>
            <a:pPr defTabSz="914400">
              <a:spcAft>
                <a:spcPts val="1800"/>
              </a:spcAft>
              <a:defRPr/>
            </a:pPr>
            <a:r>
              <a:rPr lang="en-GB" sz="24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In other words, we don't write: </a:t>
            </a:r>
          </a:p>
          <a:p>
            <a:pPr defTabSz="914400">
              <a:spcAft>
                <a:spcPts val="600"/>
              </a:spcAft>
              <a:defRPr/>
            </a:pPr>
            <a:r>
              <a:rPr lang="en-GB" sz="24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•	learners have </a:t>
            </a:r>
            <a:r>
              <a:rPr lang="en-GB" sz="2400" dirty="0">
                <a:solidFill>
                  <a:srgbClr val="FF0000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access</a:t>
            </a:r>
            <a:r>
              <a:rPr lang="en-GB" sz="24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 to</a:t>
            </a:r>
          </a:p>
          <a:p>
            <a:pPr defTabSz="914400">
              <a:spcAft>
                <a:spcPts val="600"/>
              </a:spcAft>
              <a:defRPr/>
            </a:pPr>
            <a:r>
              <a:rPr lang="en-GB" sz="24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•	learners are </a:t>
            </a:r>
            <a:r>
              <a:rPr lang="en-GB" sz="2400" dirty="0">
                <a:solidFill>
                  <a:srgbClr val="FF0000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enabled</a:t>
            </a:r>
            <a:r>
              <a:rPr lang="en-GB" sz="24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 to</a:t>
            </a:r>
          </a:p>
          <a:p>
            <a:pPr defTabSz="914400">
              <a:spcAft>
                <a:spcPts val="600"/>
              </a:spcAft>
              <a:defRPr/>
            </a:pPr>
            <a:r>
              <a:rPr lang="en-GB" sz="24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•	learners have the </a:t>
            </a:r>
            <a:r>
              <a:rPr lang="en-GB" sz="2400" dirty="0">
                <a:solidFill>
                  <a:srgbClr val="FF0000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opportunity</a:t>
            </a:r>
            <a:r>
              <a:rPr lang="en-GB" sz="24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 to</a:t>
            </a:r>
          </a:p>
          <a:p>
            <a:pPr defTabSz="914400">
              <a:spcAft>
                <a:spcPts val="600"/>
              </a:spcAft>
              <a:defRPr/>
            </a:pPr>
            <a:endParaRPr lang="en-GB" sz="24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  <a:p>
            <a:pPr defTabSz="914400">
              <a:spcAft>
                <a:spcPts val="600"/>
              </a:spcAft>
              <a:defRPr/>
            </a:pPr>
            <a:r>
              <a:rPr lang="en-GB" sz="24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We need to write: </a:t>
            </a:r>
          </a:p>
          <a:p>
            <a:pPr defTabSz="914400">
              <a:spcAft>
                <a:spcPts val="600"/>
              </a:spcAft>
              <a:defRPr/>
            </a:pPr>
            <a:r>
              <a:rPr lang="en-GB" sz="24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•	learners [</a:t>
            </a:r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verb</a:t>
            </a:r>
            <a:r>
              <a:rPr lang="en-GB" sz="24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21849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5D28AB5-5A91-2BB3-B4FD-5FBE7CBD3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72" y="2471897"/>
            <a:ext cx="8859148" cy="1909181"/>
          </a:xfrm>
          <a:prstGeom prst="rect">
            <a:avLst/>
          </a:prstGeom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B92644A0-B35B-E367-AA77-0619000D663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 – Gold Standard Impact text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7472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6"/>
          <p:cNvSpPr>
            <a:spLocks noChangeArrowheads="1"/>
          </p:cNvSpPr>
          <p:nvPr/>
        </p:nvSpPr>
        <p:spPr bwMode="gray">
          <a:xfrm>
            <a:off x="585727" y="468390"/>
            <a:ext cx="8004253" cy="113033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defTabSz="914400"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Quality Standard for the recruitment of learners from un-advantaged backgrounds</a:t>
            </a:r>
            <a:endParaRPr lang="de-DE" sz="24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-63500" y="1816100"/>
            <a:ext cx="92757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3" y="4905249"/>
            <a:ext cx="8830056" cy="113690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st="12700" dir="5400000" sy="-100000" algn="bl" rotWithShape="0"/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0" y="2976584"/>
            <a:ext cx="9144000" cy="904831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algn="ctr" defTabSz="914400">
              <a:defRPr/>
            </a:pPr>
            <a:r>
              <a:rPr lang="de-DE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LinkedIn: @tonydavis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0" y="3783046"/>
            <a:ext cx="9144000" cy="904831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algn="ctr" defTabSz="914400">
              <a:defRPr/>
            </a:pPr>
            <a:r>
              <a:rPr lang="en-GB" sz="3600" b="1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www.ccqi.org.uk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166D9C-5D14-9C18-4210-08B119CCFFA1}"/>
              </a:ext>
            </a:extLst>
          </p:cNvPr>
          <p:cNvSpPr>
            <a:spLocks noChangeArrowheads="1"/>
          </p:cNvSpPr>
          <p:nvPr/>
        </p:nvSpPr>
        <p:spPr bwMode="gray">
          <a:xfrm>
            <a:off x="-154591" y="2120950"/>
            <a:ext cx="9144000" cy="904831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algn="ctr" defTabSz="914400">
              <a:defRPr/>
            </a:pPr>
            <a:r>
              <a:rPr lang="de-DE" sz="40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Tony Davis</a:t>
            </a:r>
          </a:p>
        </p:txBody>
      </p:sp>
    </p:spTree>
    <p:extLst>
      <p:ext uri="{BB962C8B-B14F-4D97-AF65-F5344CB8AC3E}">
        <p14:creationId xmlns:p14="http://schemas.microsoft.com/office/powerpoint/2010/main" val="1233623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4F44E2-8E8E-FC88-74A7-CC4D6DA8E7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515" y="1622426"/>
            <a:ext cx="6202980" cy="34909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8">
            <a:extLst>
              <a:ext uri="{FF2B5EF4-FFF2-40B4-BE49-F238E27FC236}">
                <a16:creationId xmlns:a16="http://schemas.microsoft.com/office/drawing/2014/main" id="{942F9348-9C29-200A-0FD9-4C1B50A1C77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47579" y="5665787"/>
            <a:ext cx="1496315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Stuff</a:t>
            </a: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0F336C60-0793-EA0D-8242-B5E17E6EBA7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7829" y="4074562"/>
            <a:ext cx="1956866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Difference</a:t>
            </a: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D501285-EB83-7246-AF68-7979C9741084}"/>
              </a:ext>
            </a:extLst>
          </p:cNvPr>
          <p:cNvSpPr/>
          <p:nvPr/>
        </p:nvSpPr>
        <p:spPr>
          <a:xfrm rot="19189343">
            <a:off x="1393553" y="3370566"/>
            <a:ext cx="1185706" cy="257160"/>
          </a:xfrm>
          <a:prstGeom prst="rightArrow">
            <a:avLst>
              <a:gd name="adj1" fmla="val 3963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D4A4C40-396F-2D89-F478-181582D32181}"/>
              </a:ext>
            </a:extLst>
          </p:cNvPr>
          <p:cNvSpPr/>
          <p:nvPr/>
        </p:nvSpPr>
        <p:spPr>
          <a:xfrm rot="14996356">
            <a:off x="5290131" y="5089305"/>
            <a:ext cx="859755" cy="257160"/>
          </a:xfrm>
          <a:prstGeom prst="rightArrow">
            <a:avLst>
              <a:gd name="adj1" fmla="val 3963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161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892291" y="1500188"/>
            <a:ext cx="7364179" cy="4143375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/>
          <a:p>
            <a:pPr defTabSz="914400">
              <a:spcAft>
                <a:spcPts val="30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By the end of the session, delegates will be able to set out clearly: </a:t>
            </a:r>
          </a:p>
          <a:p>
            <a:pPr marL="457200" indent="-457200" defTabSz="914400">
              <a:spcAft>
                <a:spcPts val="30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the extremes of </a:t>
            </a:r>
            <a:r>
              <a:rPr lang="en-GB" sz="2800" i="1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Emotional Learning States</a:t>
            </a: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 ‘target’ learners should experience during the </a:t>
            </a:r>
            <a:r>
              <a:rPr lang="en-GB" sz="2800" i="1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Phases of Recruitment</a:t>
            </a:r>
          </a:p>
          <a:p>
            <a:pPr marL="457200" indent="-457200" defTabSz="914400">
              <a:spcAft>
                <a:spcPts val="30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how learners will be different by the end of each of the </a:t>
            </a:r>
            <a:r>
              <a:rPr lang="en-GB" sz="2800" i="1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Phases of Recruitment</a:t>
            </a:r>
          </a:p>
          <a:p>
            <a:pPr marL="571500" indent="-571500" defTabSz="914400">
              <a:spcAft>
                <a:spcPts val="3000"/>
              </a:spcAft>
              <a:buFont typeface="Arial" panose="020B0604020202020204" pitchFamily="34" charset="0"/>
              <a:buChar char="•"/>
              <a:defRPr/>
            </a:pPr>
            <a:endParaRPr lang="en-GB" sz="32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110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B5E298-7799-30B4-9F0A-3302D3AD1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52" y="1622425"/>
            <a:ext cx="7306695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31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892291" y="1500188"/>
            <a:ext cx="7364179" cy="552451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/>
          <a:p>
            <a:pPr defTabSz="914400">
              <a:spcAft>
                <a:spcPts val="30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What are the </a:t>
            </a:r>
            <a:r>
              <a:rPr lang="en-GB" sz="2800" i="1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Phases of Recruitment</a:t>
            </a: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?</a:t>
            </a:r>
          </a:p>
          <a:p>
            <a:pPr marL="571500" indent="-571500" defTabSz="914400">
              <a:spcAft>
                <a:spcPts val="3000"/>
              </a:spcAft>
              <a:buFont typeface="Arial" panose="020B0604020202020204" pitchFamily="34" charset="0"/>
              <a:buChar char="•"/>
              <a:defRPr/>
            </a:pPr>
            <a:endParaRPr lang="en-GB" sz="32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5173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892291" y="1500188"/>
            <a:ext cx="7364179" cy="552451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/>
          <a:p>
            <a:pPr defTabSz="914400">
              <a:spcAft>
                <a:spcPts val="30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What are the </a:t>
            </a:r>
            <a:r>
              <a:rPr lang="en-GB" sz="2800" i="1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Phases of Recruitment</a:t>
            </a: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?</a:t>
            </a:r>
          </a:p>
          <a:p>
            <a:pPr marL="514350" indent="-514350" defTabSz="9144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sz="24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Desire to apply for an outreach experience</a:t>
            </a:r>
          </a:p>
          <a:p>
            <a:pPr marL="514350" indent="-514350" defTabSz="9144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sz="24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The outreach experience</a:t>
            </a:r>
          </a:p>
          <a:p>
            <a:pPr marL="514350" indent="-514350" defTabSz="9144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sz="24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Desire to apply for a place at UAL</a:t>
            </a:r>
          </a:p>
          <a:p>
            <a:pPr marL="514350" indent="-514350" defTabSz="9144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sz="24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UAL application</a:t>
            </a:r>
          </a:p>
          <a:p>
            <a:pPr marL="514350" indent="-514350" defTabSz="9144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sz="24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The interview experience?</a:t>
            </a:r>
          </a:p>
          <a:p>
            <a:pPr marL="514350" indent="-514350" defTabSz="9144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sz="24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For successful applicants – Accepting a place</a:t>
            </a:r>
          </a:p>
          <a:p>
            <a:pPr marL="514350" indent="-514350" defTabSz="9144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sz="24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Keeping UAL as first choice</a:t>
            </a:r>
          </a:p>
          <a:p>
            <a:pPr marL="514350" indent="-514350" defTabSz="9144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sz="24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Enrolling</a:t>
            </a: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 </a:t>
            </a:r>
          </a:p>
          <a:p>
            <a:pPr defTabSz="914400">
              <a:spcAft>
                <a:spcPts val="3000"/>
              </a:spcAft>
              <a:defRPr/>
            </a:pPr>
            <a:endParaRPr lang="en-GB" sz="28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  <a:p>
            <a:pPr defTabSz="914400">
              <a:spcAft>
                <a:spcPts val="3000"/>
              </a:spcAft>
              <a:defRPr/>
            </a:pPr>
            <a:endParaRPr lang="en-GB" sz="28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  <a:p>
            <a:pPr marL="571500" indent="-571500" defTabSz="914400">
              <a:spcAft>
                <a:spcPts val="3000"/>
              </a:spcAft>
              <a:buFont typeface="Arial" panose="020B0604020202020204" pitchFamily="34" charset="0"/>
              <a:buChar char="•"/>
              <a:defRPr/>
            </a:pPr>
            <a:endParaRPr lang="en-GB" sz="32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9634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892291" y="1500188"/>
            <a:ext cx="7364179" cy="552451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/>
          <a:p>
            <a:pPr defTabSz="914400">
              <a:spcAft>
                <a:spcPts val="30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a</a:t>
            </a:r>
          </a:p>
          <a:p>
            <a:pPr marL="571500" indent="-571500" defTabSz="914400">
              <a:spcAft>
                <a:spcPts val="3000"/>
              </a:spcAft>
              <a:buFont typeface="Arial" panose="020B0604020202020204" pitchFamily="34" charset="0"/>
              <a:buChar char="•"/>
              <a:defRPr/>
            </a:pPr>
            <a:endParaRPr lang="en-GB" sz="32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129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1031676" y="1929607"/>
            <a:ext cx="7364179" cy="4143375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/>
          <a:p>
            <a:pPr defTabSz="914400">
              <a:spcAft>
                <a:spcPts val="3000"/>
              </a:spcAft>
              <a:defRPr/>
            </a:pPr>
            <a:endParaRPr lang="en-GB" sz="32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0F19FE-D538-9459-5476-C8404A363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821"/>
            <a:ext cx="9144000" cy="648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89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892291" y="1500188"/>
            <a:ext cx="7364179" cy="4143375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/>
          <a:p>
            <a:pPr marL="457200" indent="-457200" defTabSz="9144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Recruitment</a:t>
            </a:r>
          </a:p>
          <a:p>
            <a:pPr marL="457200" indent="-457200" defTabSz="9144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Induction</a:t>
            </a:r>
          </a:p>
          <a:p>
            <a:pPr marL="457200" indent="-457200" defTabSz="9144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Teaching, learning and assessment</a:t>
            </a:r>
          </a:p>
          <a:p>
            <a:pPr marL="457200" indent="-457200" defTabSz="9144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Progress monitoring</a:t>
            </a:r>
          </a:p>
          <a:p>
            <a:pPr marL="457200" indent="-457200" defTabSz="9144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Support</a:t>
            </a:r>
          </a:p>
          <a:p>
            <a:pPr marL="457200" indent="-457200" defTabSz="9144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Achievement</a:t>
            </a:r>
          </a:p>
          <a:p>
            <a:pPr marL="457200" indent="-457200" defTabSz="9144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Progression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830607"/>
      </p:ext>
    </p:extLst>
  </p:cSld>
  <p:clrMapOvr>
    <a:masterClrMapping/>
  </p:clrMapOvr>
</p:sld>
</file>

<file path=ppt/theme/theme1.xml><?xml version="1.0" encoding="utf-8"?>
<a:theme xmlns:a="http://schemas.openxmlformats.org/drawingml/2006/main" name="1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ey TD Ltd template 01" id="{C81AEE63-2B25-4CA8-9AC0-61FC57CA26E0}" vid="{F8F9A7B2-4F7E-4BD2-9BAE-B3B1AF9F26A0}"/>
    </a:ext>
  </a:extLst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y TD Ltd template 01" id="{C81AEE63-2B25-4CA8-9AC0-61FC57CA26E0}" vid="{94CC5827-FB40-40AE-A83F-0AE88B2856E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y TD Ltd template 01" id="{C81AEE63-2B25-4CA8-9AC0-61FC57CA26E0}" vid="{32DA2A16-3269-46FC-AFBE-57A9A4EF3630}"/>
    </a:ext>
  </a:extLst>
</a:theme>
</file>

<file path=ppt/theme/theme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Grey TD Ltd template 01</Template>
  <TotalTime>3219</TotalTime>
  <Words>364</Words>
  <Application>Microsoft Office PowerPoint</Application>
  <PresentationFormat>On-screen Show (4:3)</PresentationFormat>
  <Paragraphs>79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1_Kontortema</vt:lpstr>
      <vt:lpstr>Brugerdefineret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</dc:creator>
  <cp:lastModifiedBy>Tony Laptop</cp:lastModifiedBy>
  <cp:revision>177</cp:revision>
  <dcterms:created xsi:type="dcterms:W3CDTF">2013-05-13T08:59:13Z</dcterms:created>
  <dcterms:modified xsi:type="dcterms:W3CDTF">2022-12-05T15:16:26Z</dcterms:modified>
</cp:coreProperties>
</file>