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3" r:id="rId2"/>
    <p:sldMasterId id="2147483795" r:id="rId3"/>
  </p:sldMasterIdLst>
  <p:notesMasterIdLst>
    <p:notesMasterId r:id="rId36"/>
  </p:notesMasterIdLst>
  <p:sldIdLst>
    <p:sldId id="696" r:id="rId4"/>
    <p:sldId id="725" r:id="rId5"/>
    <p:sldId id="726" r:id="rId6"/>
    <p:sldId id="728" r:id="rId7"/>
    <p:sldId id="729" r:id="rId8"/>
    <p:sldId id="763" r:id="rId9"/>
    <p:sldId id="764" r:id="rId10"/>
    <p:sldId id="765" r:id="rId11"/>
    <p:sldId id="721" r:id="rId12"/>
    <p:sldId id="766" r:id="rId13"/>
    <p:sldId id="767" r:id="rId14"/>
    <p:sldId id="768" r:id="rId15"/>
    <p:sldId id="769" r:id="rId16"/>
    <p:sldId id="727" r:id="rId17"/>
    <p:sldId id="770" r:id="rId18"/>
    <p:sldId id="697" r:id="rId19"/>
    <p:sldId id="594" r:id="rId20"/>
    <p:sldId id="703" r:id="rId21"/>
    <p:sldId id="704" r:id="rId22"/>
    <p:sldId id="705" r:id="rId23"/>
    <p:sldId id="706" r:id="rId24"/>
    <p:sldId id="707" r:id="rId25"/>
    <p:sldId id="708" r:id="rId26"/>
    <p:sldId id="702" r:id="rId27"/>
    <p:sldId id="709" r:id="rId28"/>
    <p:sldId id="710" r:id="rId29"/>
    <p:sldId id="775" r:id="rId30"/>
    <p:sldId id="711" r:id="rId31"/>
    <p:sldId id="771" r:id="rId32"/>
    <p:sldId id="772" r:id="rId33"/>
    <p:sldId id="774" r:id="rId34"/>
    <p:sldId id="468" r:id="rId35"/>
  </p:sldIdLst>
  <p:sldSz cx="9144000" cy="6858000" type="screen4x3"/>
  <p:notesSz cx="6858000" cy="9144000"/>
  <p:defaultTextStyle>
    <a:defPPr>
      <a:defRPr lang="da-DK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89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7A1E3"/>
    <a:srgbClr val="F78B75"/>
    <a:srgbClr val="F0340E"/>
    <a:srgbClr val="A5D9E9"/>
    <a:srgbClr val="336699"/>
    <a:srgbClr val="787878"/>
    <a:srgbClr val="080808"/>
    <a:srgbClr val="1C1C1C"/>
    <a:srgbClr val="999999"/>
    <a:srgbClr val="046D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794" autoAdjust="0"/>
    <p:restoredTop sz="94125" autoAdjust="0"/>
  </p:normalViewPr>
  <p:slideViewPr>
    <p:cSldViewPr snapToGrid="0">
      <p:cViewPr varScale="1">
        <p:scale>
          <a:sx n="95" d="100"/>
          <a:sy n="95" d="100"/>
        </p:scale>
        <p:origin x="84" y="1926"/>
      </p:cViewPr>
      <p:guideLst>
        <p:guide orient="horz" pos="138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5EE1C78C-E55F-4838-BCE7-3EE6CE7B4A14}" type="datetime1">
              <a:rPr lang="da-DK"/>
              <a:pPr>
                <a:defRPr/>
              </a:pPr>
              <a:t>02-04-2025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a-DK" noProof="0"/>
              <a:t>Klik for at redigere typografi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AE30FD5C-BA15-44DA-B02F-992C693B3DBD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22599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2867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AE45F9A5-426B-4144-831C-19B2226E479D}" type="slidenum">
              <a:rPr lang="da-DK" smtClean="0"/>
              <a:pPr eaLnBrk="1" hangingPunct="1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14562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21C52A-D05A-4F62-B1B6-9DDC1E4941C2}" type="slidenum">
              <a:rPr lang="da-DK" smtClean="0"/>
              <a:pPr eaLnBrk="1" hangingPunct="1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55817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21C52A-D05A-4F62-B1B6-9DDC1E4941C2}" type="slidenum">
              <a:rPr lang="da-DK" smtClean="0"/>
              <a:pPr eaLnBrk="1" hangingPunct="1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58782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21C52A-D05A-4F62-B1B6-9DDC1E4941C2}" type="slidenum">
              <a:rPr lang="da-DK" smtClean="0"/>
              <a:pPr eaLnBrk="1" hangingPunct="1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45033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21C52A-D05A-4F62-B1B6-9DDC1E4941C2}" type="slidenum">
              <a:rPr lang="da-DK" smtClean="0"/>
              <a:pPr eaLnBrk="1" hangingPunct="1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49710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21C52A-D05A-4F62-B1B6-9DDC1E4941C2}" type="slidenum">
              <a:rPr lang="da-DK" smtClean="0"/>
              <a:pPr eaLnBrk="1" hangingPunct="1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41642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21C52A-D05A-4F62-B1B6-9DDC1E4941C2}" type="slidenum">
              <a:rPr lang="da-DK" smtClean="0"/>
              <a:pPr eaLnBrk="1" hangingPunct="1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79879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21C52A-D05A-4F62-B1B6-9DDC1E4941C2}" type="slidenum">
              <a:rPr lang="da-DK" smtClean="0"/>
              <a:pPr eaLnBrk="1" hangingPunct="1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1752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21C52A-D05A-4F62-B1B6-9DDC1E4941C2}" type="slidenum">
              <a:rPr lang="da-DK" smtClean="0"/>
              <a:pPr eaLnBrk="1" hangingPunct="1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17800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21C52A-D05A-4F62-B1B6-9DDC1E4941C2}" type="slidenum">
              <a:rPr lang="da-DK" smtClean="0"/>
              <a:pPr eaLnBrk="1" hangingPunct="1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29699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21C52A-D05A-4F62-B1B6-9DDC1E4941C2}" type="slidenum">
              <a:rPr lang="da-DK" smtClean="0"/>
              <a:pPr eaLnBrk="1" hangingPunct="1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1179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21C52A-D05A-4F62-B1B6-9DDC1E4941C2}" type="slidenum">
              <a:rPr lang="da-DK" smtClean="0"/>
              <a:pPr eaLnBrk="1" hangingPunct="1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99224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21C52A-D05A-4F62-B1B6-9DDC1E4941C2}" type="slidenum">
              <a:rPr lang="da-DK" smtClean="0"/>
              <a:pPr eaLnBrk="1" hangingPunct="1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017370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21C52A-D05A-4F62-B1B6-9DDC1E4941C2}" type="slidenum">
              <a:rPr lang="da-DK" smtClean="0"/>
              <a:pPr eaLnBrk="1" hangingPunct="1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30776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21C52A-D05A-4F62-B1B6-9DDC1E4941C2}" type="slidenum">
              <a:rPr lang="da-DK" smtClean="0"/>
              <a:pPr eaLnBrk="1" hangingPunct="1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2940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21C52A-D05A-4F62-B1B6-9DDC1E4941C2}" type="slidenum">
              <a:rPr lang="da-DK" smtClean="0"/>
              <a:pPr eaLnBrk="1" hangingPunct="1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72745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21C52A-D05A-4F62-B1B6-9DDC1E4941C2}" type="slidenum">
              <a:rPr lang="da-DK" smtClean="0"/>
              <a:pPr eaLnBrk="1" hangingPunct="1"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13626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21C52A-D05A-4F62-B1B6-9DDC1E4941C2}" type="slidenum">
              <a:rPr lang="da-DK" smtClean="0"/>
              <a:pPr eaLnBrk="1" hangingPunct="1"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33005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21C52A-D05A-4F62-B1B6-9DDC1E4941C2}" type="slidenum">
              <a:rPr lang="da-DK" smtClean="0"/>
              <a:pPr eaLnBrk="1" hangingPunct="1"/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91766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21C52A-D05A-4F62-B1B6-9DDC1E4941C2}" type="slidenum">
              <a:rPr lang="da-DK" smtClean="0"/>
              <a:pPr eaLnBrk="1" hangingPunct="1"/>
              <a:t>27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66008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21C52A-D05A-4F62-B1B6-9DDC1E4941C2}" type="slidenum">
              <a:rPr lang="da-DK" smtClean="0"/>
              <a:pPr eaLnBrk="1" hangingPunct="1"/>
              <a:t>28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66829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21C52A-D05A-4F62-B1B6-9DDC1E4941C2}" type="slidenum">
              <a:rPr lang="da-DK" smtClean="0"/>
              <a:pPr eaLnBrk="1" hangingPunct="1"/>
              <a:t>29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270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21C52A-D05A-4F62-B1B6-9DDC1E4941C2}" type="slidenum">
              <a:rPr lang="da-DK" smtClean="0"/>
              <a:pPr eaLnBrk="1" hangingPunct="1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00404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21C52A-D05A-4F62-B1B6-9DDC1E4941C2}" type="slidenum">
              <a:rPr lang="da-DK" smtClean="0"/>
              <a:pPr eaLnBrk="1" hangingPunct="1"/>
              <a:t>30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85674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21C52A-D05A-4F62-B1B6-9DDC1E4941C2}" type="slidenum">
              <a:rPr lang="da-DK" smtClean="0"/>
              <a:pPr eaLnBrk="1" hangingPunct="1"/>
              <a:t>31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082040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2867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AE45F9A5-426B-4144-831C-19B2226E479D}" type="slidenum">
              <a:rPr lang="da-DK" smtClean="0"/>
              <a:pPr eaLnBrk="1" hangingPunct="1"/>
              <a:t>32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29753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21C52A-D05A-4F62-B1B6-9DDC1E4941C2}" type="slidenum">
              <a:rPr lang="da-DK" smtClean="0"/>
              <a:pPr eaLnBrk="1" hangingPunct="1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4637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21C52A-D05A-4F62-B1B6-9DDC1E4941C2}" type="slidenum">
              <a:rPr lang="da-DK" smtClean="0"/>
              <a:pPr eaLnBrk="1" hangingPunct="1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84421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21C52A-D05A-4F62-B1B6-9DDC1E4941C2}" type="slidenum">
              <a:rPr lang="da-DK" smtClean="0"/>
              <a:pPr eaLnBrk="1" hangingPunct="1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6537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21C52A-D05A-4F62-B1B6-9DDC1E4941C2}" type="slidenum">
              <a:rPr lang="da-DK" smtClean="0"/>
              <a:pPr eaLnBrk="1" hangingPunct="1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4232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21C52A-D05A-4F62-B1B6-9DDC1E4941C2}" type="slidenum">
              <a:rPr lang="da-DK" smtClean="0"/>
              <a:pPr eaLnBrk="1" hangingPunct="1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3373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21C52A-D05A-4F62-B1B6-9DDC1E4941C2}" type="slidenum">
              <a:rPr lang="da-DK" smtClean="0"/>
              <a:pPr eaLnBrk="1" hangingPunct="1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9869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D7541-BAC0-44DE-ADA8-4B314B6C01AC}" type="datetime1">
              <a:rPr lang="da-DK"/>
              <a:pPr>
                <a:defRPr/>
              </a:pPr>
              <a:t>02-04-2025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DECF3-E3DA-4F95-A363-B14BF2FC543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6108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500A6-E634-4332-96B8-8857AD770EDE}" type="datetime1">
              <a:rPr lang="da-DK"/>
              <a:pPr>
                <a:defRPr/>
              </a:pPr>
              <a:t>02-04-2025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243D3-7879-4CA9-A99E-9A05EC28D006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0816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CDD8F-4E87-48FC-9FFB-8FB7CE51D852}" type="datetime1">
              <a:rPr lang="da-DK"/>
              <a:pPr>
                <a:defRPr/>
              </a:pPr>
              <a:t>02-04-2025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AA72B-0A6F-4071-93C5-63ACCA7AB3FC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2401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40629-820A-4A40-957A-EB1681AE4CFA}" type="datetime1">
              <a:rPr lang="da-DK"/>
              <a:pPr>
                <a:defRPr/>
              </a:pPr>
              <a:t>02-04-2025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AEDBD-D8FF-41D0-B98A-F6D9B02D29A3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5225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9473E-F01E-4069-9CDD-FAE68DF5EE67}" type="datetime1">
              <a:rPr lang="da-DK"/>
              <a:pPr>
                <a:defRPr/>
              </a:pPr>
              <a:t>02-04-2025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69E44-B7A8-4CF2-AA58-5E243574DEB0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055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3FBD3-3008-4575-8F2E-9D5ED112CDFD}" type="datetime1">
              <a:rPr lang="da-DK"/>
              <a:pPr>
                <a:defRPr/>
              </a:pPr>
              <a:t>02-04-2025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9699F-013A-4287-84F3-BEE02DE848A3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7554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715E9-272F-4F07-AD2D-58B74CE324DE}" type="datetime1">
              <a:rPr lang="da-DK"/>
              <a:pPr>
                <a:defRPr/>
              </a:pPr>
              <a:t>02-04-2025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6135B-8892-4830-B648-076FFEC5DF2A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0255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6A5C2-343A-4B03-AB08-8782781CEE07}" type="datetime1">
              <a:rPr lang="da-DK"/>
              <a:pPr>
                <a:defRPr/>
              </a:pPr>
              <a:t>02-04-2025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5FFF3-52ED-40AD-8CC5-0C4242A0105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555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E71EA-B343-4489-8CAE-AF84AB3F0D42}" type="datetime1">
              <a:rPr lang="da-DK"/>
              <a:pPr>
                <a:defRPr/>
              </a:pPr>
              <a:t>02-04-2025</a:t>
            </a:fld>
            <a:endParaRPr 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7E0EB-414B-49B6-ACD9-617101AC7FC4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579269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43138-826F-4872-8EDE-FD5EDDE9BE22}" type="datetime1">
              <a:rPr lang="da-DK"/>
              <a:pPr>
                <a:defRPr/>
              </a:pPr>
              <a:t>02-04-2025</a:t>
            </a:fld>
            <a:endParaRPr lang="da-DK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953F2-282C-49EB-9CA0-54CB67E2008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104862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F4569-9B6E-49F0-9BC6-F59A130CA491}" type="datetime1">
              <a:rPr lang="da-DK"/>
              <a:pPr>
                <a:defRPr/>
              </a:pPr>
              <a:t>02-04-2025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A3E3E-D67A-4281-8FC7-06807D4602CA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5022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F5A96-02FE-49D7-A122-ADFC9F8E61CE}" type="datetime1">
              <a:rPr lang="da-DK"/>
              <a:pPr>
                <a:defRPr/>
              </a:pPr>
              <a:t>02-04-2025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1A3C5-A864-4A19-92F0-34872C1152A7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901443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71BB6-47D8-42B9-B080-69C674BFEAA5}" type="datetime1">
              <a:rPr lang="da-DK"/>
              <a:pPr>
                <a:defRPr/>
              </a:pPr>
              <a:t>02-04-2025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47CB3-5859-4C4F-ABEF-3E7109B19C0B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86531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D726D-1D16-4F38-AA25-D8AE4742C58E}" type="datetime1">
              <a:rPr lang="da-DK"/>
              <a:pPr>
                <a:defRPr/>
              </a:pPr>
              <a:t>02-04-2025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CF655-A948-429B-9608-D9C87AA8C2CE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05690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C801D-2755-4410-82F1-41DA0BC8DDB6}" type="datetime1">
              <a:rPr lang="da-DK"/>
              <a:pPr>
                <a:defRPr/>
              </a:pPr>
              <a:t>02-04-2025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663BD-2CDC-47B2-B266-6D534B618580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54396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A5C99F-1B90-479F-B5B3-51928AE80AEF}" type="datetime1">
              <a:rPr lang="da-DK" smtClean="0"/>
              <a:pPr>
                <a:defRPr/>
              </a:pPr>
              <a:t>02-04-2025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C688F-37BC-4F56-99F5-F4A8ED092311}" type="slidenum">
              <a:rPr lang="da-DK" smtClean="0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053522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A5C99F-1B90-479F-B5B3-51928AE80AEF}" type="datetime1">
              <a:rPr lang="da-DK" smtClean="0"/>
              <a:pPr>
                <a:defRPr/>
              </a:pPr>
              <a:t>02-04-2025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C688F-37BC-4F56-99F5-F4A8ED092311}" type="slidenum">
              <a:rPr lang="da-DK" smtClean="0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86126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A5C99F-1B90-479F-B5B3-51928AE80AEF}" type="datetime1">
              <a:rPr lang="da-DK" smtClean="0"/>
              <a:pPr>
                <a:defRPr/>
              </a:pPr>
              <a:t>02-04-2025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C688F-37BC-4F56-99F5-F4A8ED092311}" type="slidenum">
              <a:rPr lang="da-DK" smtClean="0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39370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A5C99F-1B90-479F-B5B3-51928AE80AEF}" type="datetime1">
              <a:rPr lang="da-DK" smtClean="0"/>
              <a:pPr>
                <a:defRPr/>
              </a:pPr>
              <a:t>02-04-2025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C688F-37BC-4F56-99F5-F4A8ED092311}" type="slidenum">
              <a:rPr lang="da-DK" smtClean="0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79692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A5C99F-1B90-479F-B5B3-51928AE80AEF}" type="datetime1">
              <a:rPr lang="da-DK" smtClean="0"/>
              <a:pPr>
                <a:defRPr/>
              </a:pPr>
              <a:t>02-04-2025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C688F-37BC-4F56-99F5-F4A8ED092311}" type="slidenum">
              <a:rPr lang="da-DK" smtClean="0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73149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A5C99F-1B90-479F-B5B3-51928AE80AEF}" type="datetime1">
              <a:rPr lang="da-DK" smtClean="0"/>
              <a:pPr>
                <a:defRPr/>
              </a:pPr>
              <a:t>02-04-2025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C688F-37BC-4F56-99F5-F4A8ED092311}" type="slidenum">
              <a:rPr lang="da-DK" smtClean="0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6605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A5C99F-1B90-479F-B5B3-51928AE80AEF}" type="datetime1">
              <a:rPr lang="da-DK" smtClean="0"/>
              <a:pPr>
                <a:defRPr/>
              </a:pPr>
              <a:t>02-04-2025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C688F-37BC-4F56-99F5-F4A8ED092311}" type="slidenum">
              <a:rPr lang="da-DK" smtClean="0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1002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7A697-FF72-426E-A2AF-C20530F93561}" type="datetime1">
              <a:rPr lang="da-DK"/>
              <a:pPr>
                <a:defRPr/>
              </a:pPr>
              <a:t>02-04-2025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3C01D-612C-46DB-BC55-6FCDC868F70B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83966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A5C99F-1B90-479F-B5B3-51928AE80AEF}" type="datetime1">
              <a:rPr lang="da-DK" smtClean="0"/>
              <a:pPr>
                <a:defRPr/>
              </a:pPr>
              <a:t>02-04-2025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C688F-37BC-4F56-99F5-F4A8ED092311}" type="slidenum">
              <a:rPr lang="da-DK" smtClean="0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36194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A5C99F-1B90-479F-B5B3-51928AE80AEF}" type="datetime1">
              <a:rPr lang="da-DK" smtClean="0"/>
              <a:pPr>
                <a:defRPr/>
              </a:pPr>
              <a:t>02-04-2025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C688F-37BC-4F56-99F5-F4A8ED092311}" type="slidenum">
              <a:rPr lang="da-DK" smtClean="0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98193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A5C99F-1B90-479F-B5B3-51928AE80AEF}" type="datetime1">
              <a:rPr lang="da-DK" smtClean="0"/>
              <a:pPr>
                <a:defRPr/>
              </a:pPr>
              <a:t>02-04-2025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C688F-37BC-4F56-99F5-F4A8ED092311}" type="slidenum">
              <a:rPr lang="da-DK" smtClean="0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20774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A5C99F-1B90-479F-B5B3-51928AE80AEF}" type="datetime1">
              <a:rPr lang="da-DK" smtClean="0"/>
              <a:pPr>
                <a:defRPr/>
              </a:pPr>
              <a:t>02-04-2025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C688F-37BC-4F56-99F5-F4A8ED092311}" type="slidenum">
              <a:rPr lang="da-DK" smtClean="0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5420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2B7BE-6787-4A8C-9AB9-32CC8952314C}" type="datetime1">
              <a:rPr lang="da-DK"/>
              <a:pPr>
                <a:defRPr/>
              </a:pPr>
              <a:t>02-04-2025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CCDF4-D85E-4620-ABEE-8576B811498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1234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E2486-4431-490D-B5BD-39841F540031}" type="datetime1">
              <a:rPr lang="da-DK"/>
              <a:pPr>
                <a:defRPr/>
              </a:pPr>
              <a:t>02-04-2025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F1D82-5BF6-441F-8179-FAD2610826AE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9050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06DDA-BB68-4788-9A33-AF92EE00CA6E}" type="datetime1">
              <a:rPr lang="da-DK"/>
              <a:pPr>
                <a:defRPr/>
              </a:pPr>
              <a:t>02-04-2025</a:t>
            </a:fld>
            <a:endParaRPr 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77D5B-ECEE-4297-97A5-9E1D1CC36E87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7352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D4581-A33D-49F7-9767-5A52BE4CFEF6}" type="datetime1">
              <a:rPr lang="da-DK"/>
              <a:pPr>
                <a:defRPr/>
              </a:pPr>
              <a:t>02-04-2025</a:t>
            </a:fld>
            <a:endParaRPr lang="da-DK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36263-6214-41B1-8D8A-B9C11AF92BDF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367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46046-28D5-4225-9D6F-A0CB4D7D8E05}" type="datetime1">
              <a:rPr lang="da-DK"/>
              <a:pPr>
                <a:defRPr/>
              </a:pPr>
              <a:t>02-04-2025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5A098-54A5-4732-BF12-AD7D1933021C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7681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52DE6-C180-4E92-B5B9-81EE1140D877}" type="datetime1">
              <a:rPr lang="da-DK"/>
              <a:pPr>
                <a:defRPr/>
              </a:pPr>
              <a:t>02-04-2025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2D9C7-DD5C-47B9-AC30-C68520259D6C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7343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56000">
              <a:schemeClr val="tx1"/>
            </a:gs>
            <a:gs pos="39000">
              <a:sysClr val="windowText" lastClr="000000">
                <a:alpha val="14000"/>
              </a:sysClr>
            </a:gs>
            <a:gs pos="100000">
              <a:sysClr val="window" lastClr="FFFFFF">
                <a:alpha val="48000"/>
              </a:sys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Calibri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F0A72AE4-D086-4635-99AA-E298306A7860}" type="datetime1">
              <a:rPr lang="da-DK"/>
              <a:pPr>
                <a:defRPr/>
              </a:pPr>
              <a:t>02-04-2025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Calibri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Calibri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8C337BB0-231C-4C83-A4CE-7AF4FD10A85E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5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5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5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56000">
              <a:schemeClr val="tx1"/>
            </a:gs>
            <a:gs pos="39000">
              <a:sysClr val="windowText" lastClr="000000">
                <a:alpha val="14000"/>
              </a:sysClr>
            </a:gs>
            <a:gs pos="100000">
              <a:sysClr val="window" lastClr="FFFFFF">
                <a:alpha val="48000"/>
              </a:sys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 i masteren</a:t>
            </a:r>
          </a:p>
        </p:txBody>
      </p:sp>
      <p:sp>
        <p:nvSpPr>
          <p:cNvPr id="3075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BAEFB98E-BE0D-47E5-9910-5C108B9CF7D3}" type="datetime1">
              <a:rPr lang="da-DK"/>
              <a:pPr>
                <a:defRPr/>
              </a:pPr>
              <a:t>02-04-2025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F58F646C-5416-47FB-969D-052137ACF9AC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0A72AE4-D086-4635-99AA-E298306A7860}" type="datetime1">
              <a:rPr lang="da-DK" smtClean="0"/>
              <a:pPr>
                <a:defRPr/>
              </a:pPr>
              <a:t>02-04-2025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C337BB0-231C-4C83-A4CE-7AF4FD10A85E}" type="slidenum">
              <a:rPr lang="da-DK" smtClean="0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558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Rectangle 6"/>
          <p:cNvSpPr>
            <a:spLocks noChangeArrowheads="1"/>
          </p:cNvSpPr>
          <p:nvPr/>
        </p:nvSpPr>
        <p:spPr bwMode="gray">
          <a:xfrm>
            <a:off x="585728" y="468391"/>
            <a:ext cx="7436520" cy="590444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defTabSz="914400">
              <a:defRPr/>
            </a:pPr>
            <a:r>
              <a:rPr lang="en-GB" sz="44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The </a:t>
            </a:r>
            <a:r>
              <a:rPr lang="en-GB" sz="4400" dirty="0">
                <a:solidFill>
                  <a:schemeClr val="bg1"/>
                </a:solidFill>
                <a:effectLst/>
                <a:latin typeface="Century Gothic" pitchFamily="34" charset="0"/>
                <a:ea typeface="ＭＳ Ｐゴシック" pitchFamily="-65" charset="-128"/>
                <a:cs typeface="+mn-cs"/>
              </a:rPr>
              <a:t>Quality</a:t>
            </a:r>
            <a:r>
              <a:rPr lang="en-GB" sz="44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 Standard</a:t>
            </a:r>
            <a:endParaRPr lang="de-DE" sz="4000" dirty="0">
              <a:solidFill>
                <a:schemeClr val="bg1"/>
              </a:solidFill>
              <a:latin typeface="Century Gothic" pitchFamily="34" charset="0"/>
              <a:ea typeface="ＭＳ Ｐゴシック" pitchFamily="-65" charset="-128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-65882" y="1400974"/>
            <a:ext cx="927576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Rectangle 4"/>
          <p:cNvSpPr>
            <a:spLocks noChangeArrowheads="1"/>
          </p:cNvSpPr>
          <p:nvPr/>
        </p:nvSpPr>
        <p:spPr bwMode="gray">
          <a:xfrm>
            <a:off x="0" y="2976584"/>
            <a:ext cx="9144000" cy="904831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algn="ctr" defTabSz="914400">
              <a:defRPr/>
            </a:pPr>
            <a:r>
              <a:rPr lang="de-DE" sz="28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LinkedIn: @tonydavis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gray">
          <a:xfrm>
            <a:off x="0" y="3783046"/>
            <a:ext cx="9144000" cy="904831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algn="ctr" defTabSz="914400">
              <a:defRPr/>
            </a:pPr>
            <a:r>
              <a:rPr lang="en-GB" sz="3600" b="1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www.ccqi.org.uk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166D9C-5D14-9C18-4210-08B119CCFFA1}"/>
              </a:ext>
            </a:extLst>
          </p:cNvPr>
          <p:cNvSpPr>
            <a:spLocks noChangeArrowheads="1"/>
          </p:cNvSpPr>
          <p:nvPr/>
        </p:nvSpPr>
        <p:spPr bwMode="gray">
          <a:xfrm>
            <a:off x="-154591" y="2120950"/>
            <a:ext cx="9144000" cy="904831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algn="ctr" defTabSz="914400">
              <a:defRPr/>
            </a:pPr>
            <a:r>
              <a:rPr lang="de-DE" sz="40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Tony Davis</a:t>
            </a:r>
          </a:p>
        </p:txBody>
      </p:sp>
      <p:pic>
        <p:nvPicPr>
          <p:cNvPr id="2" name="Picture 1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A57AEC3E-D422-8079-E815-601E47AFD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751" y="5279118"/>
            <a:ext cx="8288218" cy="139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895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63500" y="1069975"/>
            <a:ext cx="927576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Rectangle 8"/>
          <p:cNvSpPr>
            <a:spLocks noChangeArrowheads="1"/>
          </p:cNvSpPr>
          <p:nvPr/>
        </p:nvSpPr>
        <p:spPr bwMode="gray">
          <a:xfrm>
            <a:off x="892291" y="1500188"/>
            <a:ext cx="7364179" cy="4143375"/>
          </a:xfrm>
          <a:prstGeom prst="rect">
            <a:avLst/>
          </a:prstGeom>
          <a:noFill/>
          <a:ln>
            <a:noFill/>
          </a:ln>
        </p:spPr>
        <p:txBody>
          <a:bodyPr lIns="0" rIns="0" anchor="t"/>
          <a:lstStyle/>
          <a:p>
            <a:pPr defTabSz="914400">
              <a:spcAft>
                <a:spcPts val="300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How good are you at teaching?</a:t>
            </a:r>
          </a:p>
          <a:p>
            <a:pPr defTabSz="914400">
              <a:spcAft>
                <a:spcPts val="3000"/>
              </a:spcAft>
              <a:defRPr/>
            </a:pPr>
            <a:r>
              <a:rPr lang="en-GB" sz="2800" dirty="0">
                <a:solidFill>
                  <a:srgbClr val="FFFF00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What are we judging against?</a:t>
            </a:r>
          </a:p>
          <a:p>
            <a:pPr defTabSz="914400">
              <a:spcAft>
                <a:spcPts val="3000"/>
              </a:spcAft>
              <a:defRPr/>
            </a:pPr>
            <a:endParaRPr lang="en-GB" sz="3200" dirty="0">
              <a:solidFill>
                <a:schemeClr val="bg1"/>
              </a:solidFill>
              <a:latin typeface="Century Gothic" pitchFamily="34" charset="0"/>
              <a:ea typeface="ＭＳ Ｐゴシック" pitchFamily="-65" charset="-128"/>
              <a:cs typeface="+mn-cs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gray">
          <a:xfrm>
            <a:off x="314325" y="639763"/>
            <a:ext cx="8520113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de-DE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The Quality Standard</a:t>
            </a:r>
          </a:p>
          <a:p>
            <a:pPr defTabSz="914400">
              <a:defRPr/>
            </a:pPr>
            <a:endParaRPr lang="de-DE" sz="700" dirty="0">
              <a:solidFill>
                <a:schemeClr val="bg1"/>
              </a:solidFill>
              <a:latin typeface="Calibri" pitchFamily="-65" charset="0"/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3611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63500" y="1069975"/>
            <a:ext cx="927576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Rectangle 8"/>
          <p:cNvSpPr>
            <a:spLocks noChangeArrowheads="1"/>
          </p:cNvSpPr>
          <p:nvPr/>
        </p:nvSpPr>
        <p:spPr bwMode="gray">
          <a:xfrm>
            <a:off x="892291" y="1500188"/>
            <a:ext cx="7364179" cy="4143375"/>
          </a:xfrm>
          <a:prstGeom prst="rect">
            <a:avLst/>
          </a:prstGeom>
          <a:noFill/>
          <a:ln>
            <a:noFill/>
          </a:ln>
        </p:spPr>
        <p:txBody>
          <a:bodyPr lIns="0" rIns="0" anchor="t"/>
          <a:lstStyle/>
          <a:p>
            <a:pPr defTabSz="914400">
              <a:spcAft>
                <a:spcPts val="300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How good are you at teaching?</a:t>
            </a:r>
          </a:p>
          <a:p>
            <a:pPr defTabSz="914400">
              <a:spcAft>
                <a:spcPts val="3000"/>
              </a:spcAft>
              <a:defRPr/>
            </a:pPr>
            <a:r>
              <a:rPr lang="en-GB" sz="2800" dirty="0">
                <a:solidFill>
                  <a:srgbClr val="FFFF00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What are we judging against?</a:t>
            </a:r>
          </a:p>
          <a:p>
            <a:pPr defTabSz="914400">
              <a:spcAft>
                <a:spcPts val="3000"/>
              </a:spcAft>
              <a:defRPr/>
            </a:pPr>
            <a:r>
              <a:rPr lang="en-GB" sz="32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In order to be able to judge something, what must you evaluate?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gray">
          <a:xfrm>
            <a:off x="314325" y="639763"/>
            <a:ext cx="8520113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de-DE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The Quality Standard</a:t>
            </a:r>
          </a:p>
          <a:p>
            <a:pPr defTabSz="914400">
              <a:defRPr/>
            </a:pPr>
            <a:endParaRPr lang="de-DE" sz="700" dirty="0">
              <a:solidFill>
                <a:schemeClr val="bg1"/>
              </a:solidFill>
              <a:latin typeface="Calibri" pitchFamily="-65" charset="0"/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9751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63500" y="1069975"/>
            <a:ext cx="927576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Rectangle 8"/>
          <p:cNvSpPr>
            <a:spLocks noChangeArrowheads="1"/>
          </p:cNvSpPr>
          <p:nvPr/>
        </p:nvSpPr>
        <p:spPr bwMode="gray">
          <a:xfrm>
            <a:off x="892291" y="1500188"/>
            <a:ext cx="7364179" cy="4143375"/>
          </a:xfrm>
          <a:prstGeom prst="rect">
            <a:avLst/>
          </a:prstGeom>
          <a:noFill/>
          <a:ln>
            <a:noFill/>
          </a:ln>
        </p:spPr>
        <p:txBody>
          <a:bodyPr lIns="0" rIns="0" anchor="t"/>
          <a:lstStyle/>
          <a:p>
            <a:pPr defTabSz="914400">
              <a:spcAft>
                <a:spcPts val="300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How good are you at teaching?</a:t>
            </a:r>
          </a:p>
          <a:p>
            <a:pPr defTabSz="914400">
              <a:spcAft>
                <a:spcPts val="3000"/>
              </a:spcAft>
              <a:defRPr/>
            </a:pPr>
            <a:r>
              <a:rPr lang="en-GB" sz="2800" dirty="0">
                <a:solidFill>
                  <a:srgbClr val="FFFF00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What are we judging against?</a:t>
            </a:r>
          </a:p>
          <a:p>
            <a:pPr defTabSz="914400">
              <a:spcAft>
                <a:spcPts val="3000"/>
              </a:spcAft>
              <a:defRPr/>
            </a:pPr>
            <a:r>
              <a:rPr lang="en-GB" sz="32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In order to be able to judge something, what must you evaluate?</a:t>
            </a:r>
          </a:p>
          <a:p>
            <a:pPr defTabSz="914400">
              <a:spcAft>
                <a:spcPts val="3000"/>
              </a:spcAft>
              <a:defRPr/>
            </a:pPr>
            <a:r>
              <a:rPr lang="en-GB" sz="3200" dirty="0">
                <a:solidFill>
                  <a:srgbClr val="FFFF00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The difference we make. 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gray">
          <a:xfrm>
            <a:off x="314325" y="639763"/>
            <a:ext cx="8520113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de-DE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The Quality Standard</a:t>
            </a:r>
          </a:p>
          <a:p>
            <a:pPr defTabSz="914400">
              <a:defRPr/>
            </a:pPr>
            <a:endParaRPr lang="de-DE" sz="700" dirty="0">
              <a:solidFill>
                <a:schemeClr val="bg1"/>
              </a:solidFill>
              <a:latin typeface="Calibri" pitchFamily="-65" charset="0"/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6633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63500" y="1069975"/>
            <a:ext cx="927576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Rectangle 8"/>
          <p:cNvSpPr>
            <a:spLocks noChangeArrowheads="1"/>
          </p:cNvSpPr>
          <p:nvPr/>
        </p:nvSpPr>
        <p:spPr bwMode="gray">
          <a:xfrm>
            <a:off x="892291" y="1500188"/>
            <a:ext cx="7364179" cy="4143375"/>
          </a:xfrm>
          <a:prstGeom prst="rect">
            <a:avLst/>
          </a:prstGeom>
          <a:noFill/>
          <a:ln>
            <a:noFill/>
          </a:ln>
        </p:spPr>
        <p:txBody>
          <a:bodyPr lIns="0" rIns="0" anchor="t"/>
          <a:lstStyle/>
          <a:p>
            <a:pPr defTabSz="914400">
              <a:spcAft>
                <a:spcPts val="300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What would you like to hear them say about their Induction experience?</a:t>
            </a:r>
            <a:endParaRPr lang="en-GB" sz="3200" dirty="0">
              <a:solidFill>
                <a:schemeClr val="bg1"/>
              </a:solidFill>
              <a:latin typeface="Century Gothic" pitchFamily="34" charset="0"/>
              <a:ea typeface="ＭＳ Ｐゴシック" pitchFamily="-65" charset="-128"/>
              <a:cs typeface="+mn-cs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gray">
          <a:xfrm>
            <a:off x="314325" y="639763"/>
            <a:ext cx="8520113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de-DE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The Quality Standard</a:t>
            </a:r>
          </a:p>
          <a:p>
            <a:pPr defTabSz="914400">
              <a:defRPr/>
            </a:pPr>
            <a:endParaRPr lang="de-DE" sz="700" dirty="0">
              <a:solidFill>
                <a:schemeClr val="bg1"/>
              </a:solidFill>
              <a:latin typeface="Calibri" pitchFamily="-65" charset="0"/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194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63500" y="1069975"/>
            <a:ext cx="927576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Rectangle 8"/>
          <p:cNvSpPr>
            <a:spLocks noChangeArrowheads="1"/>
          </p:cNvSpPr>
          <p:nvPr/>
        </p:nvSpPr>
        <p:spPr bwMode="gray">
          <a:xfrm>
            <a:off x="892291" y="1500188"/>
            <a:ext cx="7364179" cy="4143375"/>
          </a:xfrm>
          <a:prstGeom prst="rect">
            <a:avLst/>
          </a:prstGeom>
          <a:noFill/>
          <a:ln>
            <a:noFill/>
          </a:ln>
        </p:spPr>
        <p:txBody>
          <a:bodyPr lIns="0" rIns="0" anchor="t"/>
          <a:lstStyle/>
          <a:p>
            <a:pPr defTabSz="914400">
              <a:spcAft>
                <a:spcPts val="300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By the end of the session, delegates will be able to: </a:t>
            </a:r>
          </a:p>
          <a:p>
            <a:pPr marL="457200" indent="-457200" defTabSz="914400">
              <a:spcAft>
                <a:spcPts val="3000"/>
              </a:spcAft>
              <a:buFont typeface="Arial" panose="020B0604020202020204" pitchFamily="34" charset="0"/>
              <a:buChar char="•"/>
              <a:defRPr/>
            </a:pPr>
            <a:r>
              <a:rPr lang="en-GB" sz="2800" b="1" dirty="0">
                <a:solidFill>
                  <a:srgbClr val="C7A1E3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write</a:t>
            </a:r>
            <a:r>
              <a:rPr lang="en-GB" sz="28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 a </a:t>
            </a:r>
            <a:r>
              <a:rPr lang="en-GB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set of statements </a:t>
            </a:r>
            <a:r>
              <a:rPr lang="en-GB" sz="28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that set out </a:t>
            </a:r>
            <a:r>
              <a:rPr lang="en-GB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how they want their learners to be different</a:t>
            </a:r>
            <a:r>
              <a:rPr lang="en-GB" sz="28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 as a result of their teaching and assessment work. [To </a:t>
            </a:r>
            <a:r>
              <a:rPr lang="en-GB" sz="2800" b="1" dirty="0">
                <a:solidFill>
                  <a:srgbClr val="C7A1E3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produce</a:t>
            </a:r>
            <a:r>
              <a:rPr lang="en-GB" sz="28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 a </a:t>
            </a:r>
            <a:r>
              <a:rPr lang="en-GB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Quality Standard </a:t>
            </a:r>
            <a:r>
              <a:rPr lang="en-GB" sz="28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for </a:t>
            </a:r>
            <a:r>
              <a:rPr lang="en-GB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TLA</a:t>
            </a:r>
            <a:r>
              <a:rPr lang="en-GB" sz="28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] </a:t>
            </a:r>
          </a:p>
          <a:p>
            <a:pPr marL="571500" indent="-571500" defTabSz="914400">
              <a:spcAft>
                <a:spcPts val="3000"/>
              </a:spcAft>
              <a:buFont typeface="Arial" panose="020B0604020202020204" pitchFamily="34" charset="0"/>
              <a:buChar char="•"/>
              <a:defRPr/>
            </a:pPr>
            <a:endParaRPr lang="en-GB" sz="3200" dirty="0">
              <a:solidFill>
                <a:schemeClr val="bg1"/>
              </a:solidFill>
              <a:latin typeface="Century Gothic" pitchFamily="34" charset="0"/>
              <a:ea typeface="ＭＳ Ｐゴシック" pitchFamily="-65" charset="-128"/>
              <a:cs typeface="+mn-cs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gray">
          <a:xfrm>
            <a:off x="314325" y="639763"/>
            <a:ext cx="8520113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de-DE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The Quality Standard</a:t>
            </a:r>
          </a:p>
          <a:p>
            <a:pPr defTabSz="914400">
              <a:defRPr/>
            </a:pPr>
            <a:endParaRPr lang="de-DE" sz="700" dirty="0">
              <a:solidFill>
                <a:schemeClr val="bg1"/>
              </a:solidFill>
              <a:latin typeface="Calibri" pitchFamily="-65" charset="0"/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1107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63500" y="1069975"/>
            <a:ext cx="927576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Rectangle 8"/>
          <p:cNvSpPr>
            <a:spLocks noChangeArrowheads="1"/>
          </p:cNvSpPr>
          <p:nvPr/>
        </p:nvSpPr>
        <p:spPr bwMode="gray">
          <a:xfrm>
            <a:off x="641082" y="1500188"/>
            <a:ext cx="7699050" cy="4143375"/>
          </a:xfrm>
          <a:prstGeom prst="rect">
            <a:avLst/>
          </a:prstGeom>
          <a:noFill/>
          <a:ln>
            <a:noFill/>
          </a:ln>
        </p:spPr>
        <p:txBody>
          <a:bodyPr lIns="0" rIns="0" anchor="t"/>
          <a:lstStyle/>
          <a:p>
            <a:pPr marL="457200" indent="-457200" defTabSz="914400">
              <a:spcAft>
                <a:spcPts val="300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Look at the format of a Quality Standard </a:t>
            </a:r>
          </a:p>
          <a:p>
            <a:pPr marL="457200" indent="-457200" defTabSz="914400">
              <a:spcAft>
                <a:spcPts val="300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Produce a framework for your standard (the content headings)</a:t>
            </a:r>
          </a:p>
          <a:p>
            <a:pPr marL="457200" indent="-457200" defTabSz="914400">
              <a:spcAft>
                <a:spcPts val="300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Set out the difference you want to make</a:t>
            </a:r>
          </a:p>
          <a:p>
            <a:pPr marL="571500" indent="-571500" defTabSz="914400">
              <a:spcAft>
                <a:spcPts val="3000"/>
              </a:spcAft>
              <a:buFont typeface="Arial" panose="020B0604020202020204" pitchFamily="34" charset="0"/>
              <a:buChar char="•"/>
              <a:defRPr/>
            </a:pPr>
            <a:endParaRPr lang="en-GB" sz="3200" dirty="0">
              <a:solidFill>
                <a:schemeClr val="bg1"/>
              </a:solidFill>
              <a:latin typeface="Century Gothic" pitchFamily="34" charset="0"/>
              <a:ea typeface="ＭＳ Ｐゴシック" pitchFamily="-65" charset="-128"/>
              <a:cs typeface="+mn-cs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gray">
          <a:xfrm>
            <a:off x="314325" y="639763"/>
            <a:ext cx="8520113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de-DE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The Quality Standard</a:t>
            </a:r>
          </a:p>
          <a:p>
            <a:pPr defTabSz="914400">
              <a:defRPr/>
            </a:pPr>
            <a:endParaRPr lang="de-DE" sz="700" dirty="0">
              <a:solidFill>
                <a:schemeClr val="bg1"/>
              </a:solidFill>
              <a:latin typeface="Calibri" pitchFamily="-65" charset="0"/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4578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63500" y="1069975"/>
            <a:ext cx="927576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Rectangle 8"/>
          <p:cNvSpPr>
            <a:spLocks noChangeArrowheads="1"/>
          </p:cNvSpPr>
          <p:nvPr/>
        </p:nvSpPr>
        <p:spPr bwMode="gray">
          <a:xfrm>
            <a:off x="892291" y="1500188"/>
            <a:ext cx="7364179" cy="5010340"/>
          </a:xfrm>
          <a:prstGeom prst="rect">
            <a:avLst/>
          </a:prstGeom>
          <a:noFill/>
          <a:ln>
            <a:noFill/>
          </a:ln>
        </p:spPr>
        <p:txBody>
          <a:bodyPr lIns="0" rIns="0" anchor="t"/>
          <a:lstStyle/>
          <a:p>
            <a:pPr defTabSz="914400">
              <a:spcAft>
                <a:spcPts val="1800"/>
              </a:spcAft>
              <a:defRPr/>
            </a:pPr>
            <a:r>
              <a:rPr lang="en-GB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Phase 1	The need for change</a:t>
            </a:r>
          </a:p>
          <a:p>
            <a:pPr defTabSz="914400">
              <a:spcAft>
                <a:spcPts val="1800"/>
              </a:spcAft>
              <a:defRPr/>
            </a:pPr>
            <a:r>
              <a:rPr lang="en-GB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Phase 2	The Quality Standard</a:t>
            </a:r>
          </a:p>
          <a:p>
            <a:pPr defTabSz="914400">
              <a:spcAft>
                <a:spcPts val="180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Phase 3	New ideas</a:t>
            </a:r>
          </a:p>
          <a:p>
            <a:pPr defTabSz="914400">
              <a:spcAft>
                <a:spcPts val="180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Phase 4	Trying out your new ideas</a:t>
            </a:r>
          </a:p>
          <a:p>
            <a:pPr defTabSz="914400">
              <a:spcAft>
                <a:spcPts val="180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Phase 5	Mid-game review</a:t>
            </a:r>
          </a:p>
          <a:p>
            <a:pPr defTabSz="914400">
              <a:spcAft>
                <a:spcPts val="180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Phase 6	Evaluating &amp; refining your 				Quality Standard</a:t>
            </a:r>
          </a:p>
          <a:p>
            <a:pPr marL="571500" indent="-571500" defTabSz="914400">
              <a:spcAft>
                <a:spcPts val="3000"/>
              </a:spcAft>
              <a:buFont typeface="Arial" panose="020B0604020202020204" pitchFamily="34" charset="0"/>
              <a:buChar char="•"/>
              <a:defRPr/>
            </a:pPr>
            <a:endParaRPr lang="en-GB" sz="3200" dirty="0">
              <a:solidFill>
                <a:schemeClr val="bg1"/>
              </a:solidFill>
              <a:latin typeface="Century Gothic" pitchFamily="34" charset="0"/>
              <a:ea typeface="ＭＳ Ｐゴシック" pitchFamily="-65" charset="-128"/>
              <a:cs typeface="+mn-cs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gray">
          <a:xfrm>
            <a:off x="314325" y="639763"/>
            <a:ext cx="8520113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de-DE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The Quality Standard</a:t>
            </a:r>
          </a:p>
          <a:p>
            <a:pPr defTabSz="914400">
              <a:defRPr/>
            </a:pPr>
            <a:endParaRPr lang="de-DE" sz="700" dirty="0">
              <a:solidFill>
                <a:schemeClr val="bg1"/>
              </a:solidFill>
              <a:latin typeface="Calibri" pitchFamily="-65" charset="0"/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4968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63500" y="1069975"/>
            <a:ext cx="927576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Rectangle 8"/>
          <p:cNvSpPr>
            <a:spLocks noChangeArrowheads="1"/>
          </p:cNvSpPr>
          <p:nvPr/>
        </p:nvSpPr>
        <p:spPr bwMode="gray">
          <a:xfrm>
            <a:off x="1031676" y="1929607"/>
            <a:ext cx="7364179" cy="4143375"/>
          </a:xfrm>
          <a:prstGeom prst="rect">
            <a:avLst/>
          </a:prstGeom>
          <a:noFill/>
          <a:ln>
            <a:noFill/>
          </a:ln>
        </p:spPr>
        <p:txBody>
          <a:bodyPr lIns="0" rIns="0" anchor="t"/>
          <a:lstStyle/>
          <a:p>
            <a:pPr defTabSz="914400">
              <a:spcAft>
                <a:spcPts val="3000"/>
              </a:spcAft>
              <a:defRPr/>
            </a:pPr>
            <a:endParaRPr lang="en-GB" sz="3200" dirty="0">
              <a:solidFill>
                <a:schemeClr val="bg1"/>
              </a:solidFill>
              <a:latin typeface="Century Gothic" pitchFamily="34" charset="0"/>
              <a:ea typeface="ＭＳ Ｐゴシック" pitchFamily="-65" charset="-128"/>
              <a:cs typeface="+mn-cs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gray">
          <a:xfrm>
            <a:off x="314325" y="639763"/>
            <a:ext cx="8520113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de-DE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The Quality Standard</a:t>
            </a:r>
          </a:p>
          <a:p>
            <a:pPr defTabSz="914400">
              <a:defRPr/>
            </a:pPr>
            <a:endParaRPr lang="de-DE" sz="700" dirty="0">
              <a:solidFill>
                <a:schemeClr val="bg1"/>
              </a:solidFill>
              <a:latin typeface="Calibri" pitchFamily="-65" charset="0"/>
              <a:ea typeface="ＭＳ Ｐゴシック" pitchFamily="-65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7356"/>
            <a:ext cx="9144000" cy="648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289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63500" y="1069975"/>
            <a:ext cx="927576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Rectangle 8"/>
          <p:cNvSpPr>
            <a:spLocks noChangeArrowheads="1"/>
          </p:cNvSpPr>
          <p:nvPr/>
        </p:nvSpPr>
        <p:spPr bwMode="gray">
          <a:xfrm>
            <a:off x="892291" y="1500188"/>
            <a:ext cx="7364179" cy="4143375"/>
          </a:xfrm>
          <a:prstGeom prst="rect">
            <a:avLst/>
          </a:prstGeom>
          <a:noFill/>
          <a:ln>
            <a:noFill/>
          </a:ln>
        </p:spPr>
        <p:txBody>
          <a:bodyPr lIns="0" rIns="0" anchor="t"/>
          <a:lstStyle/>
          <a:p>
            <a:pPr marL="457200" indent="-457200" defTabSz="9144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Recruitment</a:t>
            </a:r>
          </a:p>
          <a:p>
            <a:pPr marL="457200" indent="-457200" defTabSz="9144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Induction</a:t>
            </a:r>
          </a:p>
          <a:p>
            <a:pPr marL="457200" indent="-457200" defTabSz="9144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Teaching, learning and assessment</a:t>
            </a:r>
          </a:p>
          <a:p>
            <a:pPr marL="457200" indent="-457200" defTabSz="9144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Progress monitoring</a:t>
            </a:r>
          </a:p>
          <a:p>
            <a:pPr marL="457200" indent="-457200" defTabSz="9144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Support</a:t>
            </a:r>
          </a:p>
          <a:p>
            <a:pPr marL="457200" indent="-457200" defTabSz="9144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Achievement</a:t>
            </a:r>
          </a:p>
          <a:p>
            <a:pPr marL="457200" indent="-457200" defTabSz="9144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Progression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gray">
          <a:xfrm>
            <a:off x="314325" y="639763"/>
            <a:ext cx="8520113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de-DE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The Quality Standard</a:t>
            </a:r>
          </a:p>
          <a:p>
            <a:pPr defTabSz="914400">
              <a:defRPr/>
            </a:pPr>
            <a:endParaRPr lang="de-DE" sz="700" dirty="0">
              <a:solidFill>
                <a:schemeClr val="bg1"/>
              </a:solidFill>
              <a:latin typeface="Calibri" pitchFamily="-65" charset="0"/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830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63500" y="1069975"/>
            <a:ext cx="927576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Rectangle 8"/>
          <p:cNvSpPr>
            <a:spLocks noChangeArrowheads="1"/>
          </p:cNvSpPr>
          <p:nvPr/>
        </p:nvSpPr>
        <p:spPr bwMode="gray">
          <a:xfrm>
            <a:off x="892291" y="1500188"/>
            <a:ext cx="7364179" cy="4143375"/>
          </a:xfrm>
          <a:prstGeom prst="rect">
            <a:avLst/>
          </a:prstGeom>
          <a:noFill/>
          <a:ln>
            <a:noFill/>
          </a:ln>
        </p:spPr>
        <p:txBody>
          <a:bodyPr lIns="0" rIns="0" anchor="t"/>
          <a:lstStyle/>
          <a:p>
            <a:pPr marL="457200" indent="-457200" defTabSz="9144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Curriculum management</a:t>
            </a:r>
          </a:p>
          <a:p>
            <a:pPr marL="457200" indent="-457200" defTabSz="9144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Central leadership and management</a:t>
            </a:r>
          </a:p>
          <a:p>
            <a:pPr marL="457200" indent="-457200" defTabSz="9144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Governance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gray">
          <a:xfrm>
            <a:off x="314325" y="639763"/>
            <a:ext cx="8520113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de-DE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The Quality Standard</a:t>
            </a:r>
          </a:p>
          <a:p>
            <a:pPr defTabSz="914400">
              <a:defRPr/>
            </a:pPr>
            <a:endParaRPr lang="de-DE" sz="700" dirty="0">
              <a:solidFill>
                <a:schemeClr val="bg1"/>
              </a:solidFill>
              <a:latin typeface="Calibri" pitchFamily="-65" charset="0"/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4275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63500" y="1069975"/>
            <a:ext cx="927576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Rectangle 8"/>
          <p:cNvSpPr>
            <a:spLocks noChangeArrowheads="1"/>
          </p:cNvSpPr>
          <p:nvPr/>
        </p:nvSpPr>
        <p:spPr bwMode="gray">
          <a:xfrm>
            <a:off x="892291" y="1500188"/>
            <a:ext cx="7364179" cy="4143375"/>
          </a:xfrm>
          <a:prstGeom prst="rect">
            <a:avLst/>
          </a:prstGeom>
          <a:noFill/>
          <a:ln>
            <a:noFill/>
          </a:ln>
        </p:spPr>
        <p:txBody>
          <a:bodyPr lIns="0" rIns="0" anchor="t"/>
          <a:lstStyle/>
          <a:p>
            <a:pPr defTabSz="914400">
              <a:spcAft>
                <a:spcPts val="300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How good are you?</a:t>
            </a:r>
          </a:p>
          <a:p>
            <a:pPr marL="571500" indent="-571500" defTabSz="914400">
              <a:spcAft>
                <a:spcPts val="3000"/>
              </a:spcAft>
              <a:buFont typeface="Arial" panose="020B0604020202020204" pitchFamily="34" charset="0"/>
              <a:buChar char="•"/>
              <a:defRPr/>
            </a:pPr>
            <a:endParaRPr lang="en-GB" sz="3200" dirty="0">
              <a:solidFill>
                <a:schemeClr val="bg1"/>
              </a:solidFill>
              <a:latin typeface="Century Gothic" pitchFamily="34" charset="0"/>
              <a:ea typeface="ＭＳ Ｐゴシック" pitchFamily="-65" charset="-128"/>
              <a:cs typeface="+mn-cs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gray">
          <a:xfrm>
            <a:off x="314325" y="639763"/>
            <a:ext cx="8520113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de-DE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The Quality Standard</a:t>
            </a:r>
          </a:p>
          <a:p>
            <a:pPr defTabSz="914400">
              <a:defRPr/>
            </a:pPr>
            <a:endParaRPr lang="de-DE" sz="700" dirty="0">
              <a:solidFill>
                <a:schemeClr val="bg1"/>
              </a:solidFill>
              <a:latin typeface="Calibri" pitchFamily="-65" charset="0"/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92163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63500" y="1069975"/>
            <a:ext cx="9275763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Rectangle 8"/>
          <p:cNvSpPr>
            <a:spLocks noChangeArrowheads="1"/>
          </p:cNvSpPr>
          <p:nvPr/>
        </p:nvSpPr>
        <p:spPr bwMode="gray">
          <a:xfrm>
            <a:off x="314325" y="639763"/>
            <a:ext cx="8520113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de-DE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The Quality Standard</a:t>
            </a:r>
          </a:p>
          <a:p>
            <a:pPr defTabSz="914400">
              <a:defRPr/>
            </a:pPr>
            <a:endParaRPr lang="de-DE" sz="700" dirty="0">
              <a:solidFill>
                <a:schemeClr val="bg1"/>
              </a:solidFill>
              <a:latin typeface="Calibri" pitchFamily="-65" charset="0"/>
              <a:ea typeface="ＭＳ Ｐゴシック" pitchFamily="-65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4188"/>
            <a:ext cx="9144000" cy="459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021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63500" y="1069975"/>
            <a:ext cx="9275763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Rectangle 8"/>
          <p:cNvSpPr>
            <a:spLocks noChangeArrowheads="1"/>
          </p:cNvSpPr>
          <p:nvPr/>
        </p:nvSpPr>
        <p:spPr bwMode="gray">
          <a:xfrm>
            <a:off x="314325" y="639763"/>
            <a:ext cx="8520113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de-DE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The Quality Standard</a:t>
            </a:r>
          </a:p>
          <a:p>
            <a:pPr defTabSz="914400">
              <a:defRPr/>
            </a:pPr>
            <a:endParaRPr lang="de-DE" sz="700" dirty="0">
              <a:solidFill>
                <a:schemeClr val="bg1"/>
              </a:solidFill>
              <a:latin typeface="Calibri" pitchFamily="-65" charset="0"/>
              <a:ea typeface="ＭＳ Ｐゴシック" pitchFamily="-65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4188"/>
            <a:ext cx="9144000" cy="459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9784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63500" y="1069975"/>
            <a:ext cx="9275763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Rectangle 8"/>
          <p:cNvSpPr>
            <a:spLocks noChangeArrowheads="1"/>
          </p:cNvSpPr>
          <p:nvPr/>
        </p:nvSpPr>
        <p:spPr bwMode="gray">
          <a:xfrm>
            <a:off x="314325" y="639763"/>
            <a:ext cx="8520113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de-DE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The Quality Standard</a:t>
            </a:r>
          </a:p>
          <a:p>
            <a:pPr defTabSz="914400">
              <a:defRPr/>
            </a:pPr>
            <a:endParaRPr lang="de-DE" sz="700" dirty="0">
              <a:solidFill>
                <a:schemeClr val="bg1"/>
              </a:solidFill>
              <a:latin typeface="Calibri" pitchFamily="-65" charset="0"/>
              <a:ea typeface="ＭＳ Ｐゴシック" pitchFamily="-65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4188"/>
            <a:ext cx="9144000" cy="459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72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63500" y="1069975"/>
            <a:ext cx="9275763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Rectangle 8"/>
          <p:cNvSpPr>
            <a:spLocks noChangeArrowheads="1"/>
          </p:cNvSpPr>
          <p:nvPr/>
        </p:nvSpPr>
        <p:spPr bwMode="gray">
          <a:xfrm>
            <a:off x="314325" y="639763"/>
            <a:ext cx="8520113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de-DE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The Quality Standard</a:t>
            </a:r>
          </a:p>
          <a:p>
            <a:pPr defTabSz="914400">
              <a:defRPr/>
            </a:pPr>
            <a:endParaRPr lang="de-DE" sz="700" dirty="0">
              <a:solidFill>
                <a:schemeClr val="bg1"/>
              </a:solidFill>
              <a:latin typeface="Calibri" pitchFamily="-65" charset="0"/>
              <a:ea typeface="ＭＳ Ｐゴシック" pitchFamily="-65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237" y="1238442"/>
            <a:ext cx="6551525" cy="3294122"/>
          </a:xfrm>
          <a:prstGeom prst="rect">
            <a:avLst/>
          </a:prstGeom>
        </p:spPr>
      </p:pic>
      <p:sp>
        <p:nvSpPr>
          <p:cNvPr id="6" name="Rectangle 8"/>
          <p:cNvSpPr>
            <a:spLocks noChangeArrowheads="1"/>
          </p:cNvSpPr>
          <p:nvPr/>
        </p:nvSpPr>
        <p:spPr bwMode="gray">
          <a:xfrm>
            <a:off x="1383247" y="4657487"/>
            <a:ext cx="6377503" cy="726177"/>
          </a:xfrm>
          <a:prstGeom prst="rect">
            <a:avLst/>
          </a:prstGeom>
          <a:noFill/>
          <a:ln>
            <a:noFill/>
          </a:ln>
        </p:spPr>
        <p:txBody>
          <a:bodyPr lIns="0" rIns="0" anchor="t"/>
          <a:lstStyle/>
          <a:p>
            <a:pPr defTabSz="914400">
              <a:spcAft>
                <a:spcPts val="180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What are the main ‘aspects’ of TLA?</a:t>
            </a:r>
          </a:p>
          <a:p>
            <a:pPr defTabSz="914400">
              <a:spcAft>
                <a:spcPts val="180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NB. This isn’t a process for setting out </a:t>
            </a:r>
            <a:r>
              <a:rPr lang="en-GB" sz="2800" dirty="0">
                <a:solidFill>
                  <a:srgbClr val="F78B75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what you currently do</a:t>
            </a:r>
            <a:r>
              <a:rPr lang="en-GB" sz="28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, it’s for setting out your </a:t>
            </a:r>
            <a:r>
              <a:rPr lang="en-GB" sz="2800" b="1" dirty="0">
                <a:solidFill>
                  <a:srgbClr val="92D050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aspiration</a:t>
            </a:r>
            <a:r>
              <a:rPr lang="en-GB" sz="28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2406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63500" y="1069975"/>
            <a:ext cx="927576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Rectangle 8"/>
          <p:cNvSpPr>
            <a:spLocks noChangeArrowheads="1"/>
          </p:cNvSpPr>
          <p:nvPr/>
        </p:nvSpPr>
        <p:spPr bwMode="gray">
          <a:xfrm>
            <a:off x="314325" y="639763"/>
            <a:ext cx="8520113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de-DE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The Quality Standard</a:t>
            </a:r>
          </a:p>
          <a:p>
            <a:pPr defTabSz="914400">
              <a:defRPr/>
            </a:pPr>
            <a:endParaRPr lang="de-DE" sz="700" dirty="0">
              <a:solidFill>
                <a:schemeClr val="bg1"/>
              </a:solidFill>
              <a:latin typeface="Calibri" pitchFamily="-65" charset="0"/>
              <a:ea typeface="ＭＳ Ｐゴシック" pitchFamily="-65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136" y="1306393"/>
            <a:ext cx="6652490" cy="539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5563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63500" y="1069975"/>
            <a:ext cx="927576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Rectangle 8"/>
          <p:cNvSpPr>
            <a:spLocks noChangeArrowheads="1"/>
          </p:cNvSpPr>
          <p:nvPr/>
        </p:nvSpPr>
        <p:spPr bwMode="gray">
          <a:xfrm>
            <a:off x="503583" y="1500188"/>
            <a:ext cx="3324839" cy="4913864"/>
          </a:xfrm>
          <a:prstGeom prst="rect">
            <a:avLst/>
          </a:prstGeom>
          <a:noFill/>
          <a:ln>
            <a:noFill/>
          </a:ln>
        </p:spPr>
        <p:txBody>
          <a:bodyPr lIns="0" rIns="0" anchor="t"/>
          <a:lstStyle/>
          <a:p>
            <a:pPr defTabSz="914400">
              <a:spcAft>
                <a:spcPts val="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For each </a:t>
            </a:r>
            <a:r>
              <a:rPr lang="en-GB" sz="2800" i="1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Aspect </a:t>
            </a:r>
            <a:r>
              <a:rPr lang="en-GB" sz="28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heading, write the </a:t>
            </a:r>
            <a:r>
              <a:rPr lang="en-GB" sz="2800" i="1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Elements</a:t>
            </a:r>
            <a:r>
              <a:rPr lang="en-GB" sz="28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: the sub-headings under which you’ll write your impact text. </a:t>
            </a:r>
            <a:endParaRPr lang="en-GB" sz="3200" dirty="0">
              <a:solidFill>
                <a:schemeClr val="bg1"/>
              </a:solidFill>
              <a:latin typeface="Century Gothic" pitchFamily="34" charset="0"/>
              <a:ea typeface="ＭＳ Ｐゴシック" pitchFamily="-65" charset="-128"/>
              <a:cs typeface="+mn-cs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gray">
          <a:xfrm>
            <a:off x="314325" y="639763"/>
            <a:ext cx="8520113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de-DE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The Quality Standard</a:t>
            </a:r>
          </a:p>
          <a:p>
            <a:pPr defTabSz="914400">
              <a:defRPr/>
            </a:pPr>
            <a:endParaRPr lang="de-DE" sz="700" dirty="0">
              <a:solidFill>
                <a:schemeClr val="bg1"/>
              </a:solidFill>
              <a:latin typeface="Calibri" pitchFamily="-65" charset="0"/>
              <a:ea typeface="ＭＳ Ｐゴシック" pitchFamily="-65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769" y="1358861"/>
            <a:ext cx="4471780" cy="51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39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63500" y="1069975"/>
            <a:ext cx="927576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Rectangle 8"/>
          <p:cNvSpPr>
            <a:spLocks noChangeArrowheads="1"/>
          </p:cNvSpPr>
          <p:nvPr/>
        </p:nvSpPr>
        <p:spPr bwMode="gray">
          <a:xfrm>
            <a:off x="892291" y="1500188"/>
            <a:ext cx="7364179" cy="4143375"/>
          </a:xfrm>
          <a:prstGeom prst="rect">
            <a:avLst/>
          </a:prstGeom>
          <a:noFill/>
          <a:ln>
            <a:noFill/>
          </a:ln>
        </p:spPr>
        <p:txBody>
          <a:bodyPr lIns="0" rIns="0" anchor="t"/>
          <a:lstStyle/>
          <a:p>
            <a:pPr defTabSz="914400">
              <a:spcAft>
                <a:spcPts val="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x</a:t>
            </a:r>
            <a:endParaRPr lang="en-GB" sz="3200" dirty="0">
              <a:solidFill>
                <a:schemeClr val="bg1"/>
              </a:solidFill>
              <a:latin typeface="Century Gothic" pitchFamily="34" charset="0"/>
              <a:ea typeface="ＭＳ Ｐゴシック" pitchFamily="-65" charset="-128"/>
              <a:cs typeface="+mn-cs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gray">
          <a:xfrm>
            <a:off x="314325" y="639763"/>
            <a:ext cx="8520113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de-DE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The Quality Standard</a:t>
            </a:r>
          </a:p>
          <a:p>
            <a:pPr defTabSz="914400">
              <a:defRPr/>
            </a:pPr>
            <a:endParaRPr lang="de-DE" sz="700" dirty="0">
              <a:solidFill>
                <a:schemeClr val="bg1"/>
              </a:solidFill>
              <a:latin typeface="Calibri" pitchFamily="-65" charset="0"/>
              <a:ea typeface="ＭＳ Ｐゴシック" pitchFamily="-65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2" y="542925"/>
            <a:ext cx="8486775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7504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63500" y="1069975"/>
            <a:ext cx="927576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Rectangle 8"/>
          <p:cNvSpPr>
            <a:spLocks noChangeArrowheads="1"/>
          </p:cNvSpPr>
          <p:nvPr/>
        </p:nvSpPr>
        <p:spPr bwMode="gray">
          <a:xfrm>
            <a:off x="314325" y="639763"/>
            <a:ext cx="8520113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de-DE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The Quality Standard</a:t>
            </a:r>
          </a:p>
          <a:p>
            <a:pPr defTabSz="914400">
              <a:defRPr/>
            </a:pPr>
            <a:endParaRPr lang="de-DE" sz="700" dirty="0">
              <a:solidFill>
                <a:schemeClr val="bg1"/>
              </a:solidFill>
              <a:latin typeface="Calibri" pitchFamily="-65" charset="0"/>
              <a:ea typeface="ＭＳ Ｐゴシック" pitchFamily="-65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D5DB08-F368-2008-1E2B-FC2EC7361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828" y="1192213"/>
            <a:ext cx="7619867" cy="538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381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63500" y="1069975"/>
            <a:ext cx="927576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Rectangle 8"/>
          <p:cNvSpPr>
            <a:spLocks noChangeArrowheads="1"/>
          </p:cNvSpPr>
          <p:nvPr/>
        </p:nvSpPr>
        <p:spPr bwMode="gray">
          <a:xfrm>
            <a:off x="314325" y="639763"/>
            <a:ext cx="8520113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de-DE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The Quality Standard – Gold Standard Impact text</a:t>
            </a:r>
          </a:p>
          <a:p>
            <a:pPr defTabSz="914400">
              <a:defRPr/>
            </a:pPr>
            <a:endParaRPr lang="de-DE" sz="700" dirty="0">
              <a:solidFill>
                <a:schemeClr val="bg1"/>
              </a:solidFill>
              <a:latin typeface="Calibri" pitchFamily="-65" charset="0"/>
              <a:ea typeface="ＭＳ Ｐゴシック" pitchFamily="-65" charset="-128"/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B1F81C62-FC5F-765F-5C00-6F83A7802A6E}"/>
              </a:ext>
            </a:extLst>
          </p:cNvPr>
          <p:cNvSpPr>
            <a:spLocks noChangeArrowheads="1"/>
          </p:cNvSpPr>
          <p:nvPr/>
        </p:nvSpPr>
        <p:spPr bwMode="gray">
          <a:xfrm>
            <a:off x="892291" y="1500188"/>
            <a:ext cx="7364179" cy="4143375"/>
          </a:xfrm>
          <a:prstGeom prst="rect">
            <a:avLst/>
          </a:prstGeom>
          <a:noFill/>
          <a:ln>
            <a:noFill/>
          </a:ln>
        </p:spPr>
        <p:txBody>
          <a:bodyPr lIns="0" rIns="0" anchor="t"/>
          <a:lstStyle/>
          <a:p>
            <a:pPr defTabSz="914400">
              <a:spcAft>
                <a:spcPts val="1800"/>
              </a:spcAft>
              <a:defRPr/>
            </a:pPr>
            <a:r>
              <a:rPr lang="en-GB" sz="24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When we're writing impact text, the tense and style of writing must be active – as if you have a time machine and have whizzed forward: what is it that you can see learners doing?</a:t>
            </a:r>
          </a:p>
          <a:p>
            <a:pPr defTabSz="914400">
              <a:spcAft>
                <a:spcPts val="1800"/>
              </a:spcAft>
              <a:defRPr/>
            </a:pPr>
            <a:r>
              <a:rPr lang="en-GB" sz="24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In other words, avoid: </a:t>
            </a:r>
          </a:p>
          <a:p>
            <a:pPr defTabSz="914400">
              <a:spcAft>
                <a:spcPts val="600"/>
              </a:spcAft>
              <a:defRPr/>
            </a:pPr>
            <a:r>
              <a:rPr lang="en-GB" sz="24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•	learners have </a:t>
            </a:r>
            <a:r>
              <a:rPr lang="en-GB" sz="2400" dirty="0">
                <a:solidFill>
                  <a:srgbClr val="FF0000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access</a:t>
            </a:r>
            <a:r>
              <a:rPr lang="en-GB" sz="24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 to</a:t>
            </a:r>
          </a:p>
          <a:p>
            <a:pPr defTabSz="914400">
              <a:spcAft>
                <a:spcPts val="600"/>
              </a:spcAft>
              <a:defRPr/>
            </a:pPr>
            <a:r>
              <a:rPr lang="en-GB" sz="24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•	learners are </a:t>
            </a:r>
            <a:r>
              <a:rPr lang="en-GB" sz="2400" dirty="0">
                <a:solidFill>
                  <a:srgbClr val="FF0000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enabled</a:t>
            </a:r>
            <a:r>
              <a:rPr lang="en-GB" sz="24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 to</a:t>
            </a:r>
          </a:p>
          <a:p>
            <a:pPr defTabSz="914400">
              <a:spcAft>
                <a:spcPts val="600"/>
              </a:spcAft>
              <a:defRPr/>
            </a:pPr>
            <a:r>
              <a:rPr lang="en-GB" sz="24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•	learners have the </a:t>
            </a:r>
            <a:r>
              <a:rPr lang="en-GB" sz="2400" dirty="0">
                <a:solidFill>
                  <a:srgbClr val="FF0000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opportunity</a:t>
            </a:r>
            <a:r>
              <a:rPr lang="en-GB" sz="24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 to</a:t>
            </a:r>
          </a:p>
          <a:p>
            <a:pPr defTabSz="914400">
              <a:spcAft>
                <a:spcPts val="600"/>
              </a:spcAft>
              <a:defRPr/>
            </a:pPr>
            <a:endParaRPr lang="en-GB" sz="2400" dirty="0">
              <a:solidFill>
                <a:schemeClr val="bg1"/>
              </a:solidFill>
              <a:latin typeface="Century Gothic" pitchFamily="34" charset="0"/>
              <a:ea typeface="ＭＳ Ｐゴシック" pitchFamily="-65" charset="-128"/>
              <a:cs typeface="+mn-cs"/>
            </a:endParaRPr>
          </a:p>
          <a:p>
            <a:pPr defTabSz="914400">
              <a:spcAft>
                <a:spcPts val="600"/>
              </a:spcAft>
              <a:defRPr/>
            </a:pPr>
            <a:r>
              <a:rPr lang="en-GB" sz="24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We need to write: </a:t>
            </a:r>
          </a:p>
          <a:p>
            <a:pPr defTabSz="914400">
              <a:spcAft>
                <a:spcPts val="600"/>
              </a:spcAft>
              <a:defRPr/>
            </a:pPr>
            <a:r>
              <a:rPr lang="en-GB" sz="24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•	learners [</a:t>
            </a:r>
            <a:r>
              <a:rPr lang="en-GB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verb</a:t>
            </a:r>
            <a:r>
              <a:rPr lang="en-GB" sz="24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6218495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63500" y="1069975"/>
            <a:ext cx="927576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D5D28AB5-5A91-2BB3-B4FD-5FBE7CBD3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72" y="2471897"/>
            <a:ext cx="8859148" cy="1909181"/>
          </a:xfrm>
          <a:prstGeom prst="rect">
            <a:avLst/>
          </a:prstGeom>
        </p:spPr>
      </p:pic>
      <p:sp>
        <p:nvSpPr>
          <p:cNvPr id="8" name="Rectangle 8">
            <a:extLst>
              <a:ext uri="{FF2B5EF4-FFF2-40B4-BE49-F238E27FC236}">
                <a16:creationId xmlns:a16="http://schemas.microsoft.com/office/drawing/2014/main" id="{B92644A0-B35B-E367-AA77-0619000D6637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4325" y="639763"/>
            <a:ext cx="8520113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de-DE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The Quality Standard – Gold Standard Impact text</a:t>
            </a:r>
          </a:p>
          <a:p>
            <a:pPr defTabSz="914400">
              <a:defRPr/>
            </a:pPr>
            <a:endParaRPr lang="de-DE" sz="700" dirty="0">
              <a:solidFill>
                <a:schemeClr val="bg1"/>
              </a:solidFill>
              <a:latin typeface="Calibri" pitchFamily="-65" charset="0"/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7472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63500" y="1069975"/>
            <a:ext cx="927576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Rectangle 8"/>
          <p:cNvSpPr>
            <a:spLocks noChangeArrowheads="1"/>
          </p:cNvSpPr>
          <p:nvPr/>
        </p:nvSpPr>
        <p:spPr bwMode="gray">
          <a:xfrm>
            <a:off x="892291" y="1500188"/>
            <a:ext cx="7364179" cy="4143375"/>
          </a:xfrm>
          <a:prstGeom prst="rect">
            <a:avLst/>
          </a:prstGeom>
          <a:noFill/>
          <a:ln>
            <a:noFill/>
          </a:ln>
        </p:spPr>
        <p:txBody>
          <a:bodyPr lIns="0" rIns="0" anchor="t"/>
          <a:lstStyle/>
          <a:p>
            <a:pPr defTabSz="914400">
              <a:spcAft>
                <a:spcPts val="300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How good are you?</a:t>
            </a:r>
          </a:p>
          <a:p>
            <a:pPr defTabSz="914400">
              <a:spcAft>
                <a:spcPts val="3000"/>
              </a:spcAft>
              <a:defRPr/>
            </a:pPr>
            <a:r>
              <a:rPr lang="en-GB" sz="2800" dirty="0">
                <a:solidFill>
                  <a:srgbClr val="FFFF00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At what?</a:t>
            </a:r>
          </a:p>
          <a:p>
            <a:pPr marL="571500" indent="-571500" defTabSz="914400">
              <a:spcAft>
                <a:spcPts val="3000"/>
              </a:spcAft>
              <a:buFont typeface="Arial" panose="020B0604020202020204" pitchFamily="34" charset="0"/>
              <a:buChar char="•"/>
              <a:defRPr/>
            </a:pPr>
            <a:endParaRPr lang="en-GB" sz="3200" dirty="0">
              <a:solidFill>
                <a:schemeClr val="bg1"/>
              </a:solidFill>
              <a:latin typeface="Century Gothic" pitchFamily="34" charset="0"/>
              <a:ea typeface="ＭＳ Ｐゴシック" pitchFamily="-65" charset="-128"/>
              <a:cs typeface="+mn-cs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gray">
          <a:xfrm>
            <a:off x="314325" y="639763"/>
            <a:ext cx="8520113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de-DE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The Quality Standard</a:t>
            </a:r>
          </a:p>
          <a:p>
            <a:pPr defTabSz="914400">
              <a:defRPr/>
            </a:pPr>
            <a:endParaRPr lang="de-DE" sz="700" dirty="0">
              <a:solidFill>
                <a:schemeClr val="bg1"/>
              </a:solidFill>
              <a:latin typeface="Calibri" pitchFamily="-65" charset="0"/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50146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63500" y="1069975"/>
            <a:ext cx="927576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Rectangle 8">
            <a:extLst>
              <a:ext uri="{FF2B5EF4-FFF2-40B4-BE49-F238E27FC236}">
                <a16:creationId xmlns:a16="http://schemas.microsoft.com/office/drawing/2014/main" id="{B1F81C62-FC5F-765F-5C00-6F83A7802A6E}"/>
              </a:ext>
            </a:extLst>
          </p:cNvPr>
          <p:cNvSpPr>
            <a:spLocks noChangeArrowheads="1"/>
          </p:cNvSpPr>
          <p:nvPr/>
        </p:nvSpPr>
        <p:spPr bwMode="gray">
          <a:xfrm>
            <a:off x="661179" y="1500188"/>
            <a:ext cx="8040694" cy="4143375"/>
          </a:xfrm>
          <a:prstGeom prst="rect">
            <a:avLst/>
          </a:prstGeom>
          <a:noFill/>
          <a:ln>
            <a:noFill/>
          </a:ln>
        </p:spPr>
        <p:txBody>
          <a:bodyPr lIns="0" rIns="0" anchor="t"/>
          <a:lstStyle/>
          <a:p>
            <a:pPr defTabSz="914400">
              <a:spcAft>
                <a:spcPts val="180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Progress monitoring</a:t>
            </a:r>
          </a:p>
          <a:p>
            <a:pPr marL="457200" indent="-457200" defTabSz="9144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sz="2800" i="1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Aspect: </a:t>
            </a:r>
            <a:r>
              <a:rPr lang="en-GB" sz="28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Goal setting </a:t>
            </a:r>
          </a:p>
          <a:p>
            <a:pPr marL="914400" lvl="1" indent="-457200" defTabSz="9144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sz="2800" i="1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Element:</a:t>
            </a:r>
            <a:r>
              <a:rPr lang="en-GB" sz="28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 Career aspiration management</a:t>
            </a:r>
          </a:p>
          <a:p>
            <a:pPr marL="457200" indent="-457200" defTabSz="9144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Learners make </a:t>
            </a:r>
            <a:r>
              <a:rPr lang="en-GB" sz="2800" b="1" dirty="0">
                <a:solidFill>
                  <a:srgbClr val="C7A1E3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informed</a:t>
            </a:r>
            <a:r>
              <a:rPr lang="en-GB" sz="28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 choices about their next steps and are </a:t>
            </a:r>
            <a:r>
              <a:rPr lang="en-GB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inspired</a:t>
            </a:r>
            <a:r>
              <a:rPr lang="en-GB" sz="28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 to work towards a clear </a:t>
            </a:r>
            <a:r>
              <a:rPr lang="en-GB" sz="2800" b="1" dirty="0">
                <a:solidFill>
                  <a:srgbClr val="92D050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goal</a:t>
            </a:r>
            <a:r>
              <a:rPr lang="en-GB" sz="28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 or a narrow range of options.</a:t>
            </a:r>
          </a:p>
          <a:p>
            <a:pPr defTabSz="914400">
              <a:spcAft>
                <a:spcPts val="180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•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82D04738-F592-E8EC-9139-3F0C4057474A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4325" y="639763"/>
            <a:ext cx="8520113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de-DE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The Quality Standard – Gold Standard Impact text</a:t>
            </a:r>
          </a:p>
          <a:p>
            <a:pPr defTabSz="914400">
              <a:defRPr/>
            </a:pPr>
            <a:endParaRPr lang="de-DE" sz="700" dirty="0">
              <a:solidFill>
                <a:schemeClr val="bg1"/>
              </a:solidFill>
              <a:latin typeface="Calibri" pitchFamily="-65" charset="0"/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6234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63500" y="1069975"/>
            <a:ext cx="927576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Rectangle 8">
            <a:extLst>
              <a:ext uri="{FF2B5EF4-FFF2-40B4-BE49-F238E27FC236}">
                <a16:creationId xmlns:a16="http://schemas.microsoft.com/office/drawing/2014/main" id="{B1F81C62-FC5F-765F-5C00-6F83A7802A6E}"/>
              </a:ext>
            </a:extLst>
          </p:cNvPr>
          <p:cNvSpPr>
            <a:spLocks noChangeArrowheads="1"/>
          </p:cNvSpPr>
          <p:nvPr/>
        </p:nvSpPr>
        <p:spPr bwMode="gray">
          <a:xfrm>
            <a:off x="651130" y="1500188"/>
            <a:ext cx="8030646" cy="4143375"/>
          </a:xfrm>
          <a:prstGeom prst="rect">
            <a:avLst/>
          </a:prstGeom>
          <a:noFill/>
          <a:ln>
            <a:noFill/>
          </a:ln>
        </p:spPr>
        <p:txBody>
          <a:bodyPr lIns="0" rIns="0" anchor="t"/>
          <a:lstStyle/>
          <a:p>
            <a:pPr defTabSz="914400">
              <a:spcAft>
                <a:spcPts val="180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Progress monitoring</a:t>
            </a:r>
          </a:p>
          <a:p>
            <a:pPr marL="457200" indent="-457200" defTabSz="9144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sz="2800" i="1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Aspect: </a:t>
            </a:r>
            <a:r>
              <a:rPr lang="en-GB" sz="28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Attainment monitoring </a:t>
            </a:r>
          </a:p>
          <a:p>
            <a:pPr marL="914400" lvl="1" indent="-457200" defTabSz="9144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sz="2800" i="1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Element:</a:t>
            </a:r>
            <a:r>
              <a:rPr lang="en-GB" sz="28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 Progress with English and maths</a:t>
            </a:r>
          </a:p>
          <a:p>
            <a:pPr marL="457200" indent="-457200" defTabSz="9144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Learners </a:t>
            </a:r>
            <a:r>
              <a:rPr lang="en-GB" sz="2800" b="1" dirty="0">
                <a:solidFill>
                  <a:srgbClr val="C7A1E3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use</a:t>
            </a:r>
            <a:r>
              <a:rPr lang="en-GB" sz="28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 their </a:t>
            </a:r>
            <a:r>
              <a:rPr lang="en-GB" sz="2800" b="1" dirty="0">
                <a:solidFill>
                  <a:srgbClr val="92D050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English and maths </a:t>
            </a:r>
            <a:r>
              <a:rPr lang="en-GB" sz="28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skills </a:t>
            </a:r>
            <a:r>
              <a:rPr lang="en-GB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confidently</a:t>
            </a:r>
            <a:r>
              <a:rPr lang="en-GB" sz="28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 as tools to </a:t>
            </a:r>
            <a:r>
              <a:rPr lang="en-GB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address the challenges they face </a:t>
            </a:r>
            <a:r>
              <a:rPr lang="en-GB" sz="28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with their studies. All learners </a:t>
            </a:r>
            <a:r>
              <a:rPr lang="en-GB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meet</a:t>
            </a:r>
            <a:r>
              <a:rPr lang="en-GB" sz="28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, at least, the minimum standards required to progress.</a:t>
            </a:r>
          </a:p>
          <a:p>
            <a:pPr defTabSz="914400">
              <a:spcAft>
                <a:spcPts val="1800"/>
              </a:spcAft>
              <a:defRPr/>
            </a:pPr>
            <a:endParaRPr lang="en-GB" sz="2800" dirty="0">
              <a:solidFill>
                <a:schemeClr val="bg1"/>
              </a:solidFill>
              <a:latin typeface="Century Gothic" pitchFamily="34" charset="0"/>
              <a:ea typeface="ＭＳ Ｐゴシック" pitchFamily="-65" charset="-128"/>
              <a:cs typeface="+mn-cs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82D04738-F592-E8EC-9139-3F0C4057474A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4325" y="639763"/>
            <a:ext cx="8520113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de-DE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The Quality Standard – Gold Standard Impact text</a:t>
            </a:r>
          </a:p>
          <a:p>
            <a:pPr defTabSz="914400">
              <a:defRPr/>
            </a:pPr>
            <a:endParaRPr lang="de-DE" sz="700" dirty="0">
              <a:solidFill>
                <a:schemeClr val="bg1"/>
              </a:solidFill>
              <a:latin typeface="Calibri" pitchFamily="-65" charset="0"/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74518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Rectangle 6"/>
          <p:cNvSpPr>
            <a:spLocks noChangeArrowheads="1"/>
          </p:cNvSpPr>
          <p:nvPr/>
        </p:nvSpPr>
        <p:spPr bwMode="gray">
          <a:xfrm>
            <a:off x="726405" y="1171776"/>
            <a:ext cx="7436520" cy="590444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500" dist="101600" dir="5400000" sy="-100000" algn="bl" rotWithShape="0"/>
          </a:effectLst>
        </p:spPr>
        <p:txBody>
          <a:bodyPr lIns="0" tIns="0" rIns="0" bIns="0" anchor="ctr"/>
          <a:lstStyle/>
          <a:p>
            <a:pPr defTabSz="914400">
              <a:defRPr/>
            </a:pPr>
            <a:r>
              <a:rPr lang="en-GB" sz="44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The Quality Standard</a:t>
            </a:r>
            <a:endParaRPr lang="de-DE" sz="4000" dirty="0">
              <a:solidFill>
                <a:schemeClr val="bg1"/>
              </a:solidFill>
              <a:latin typeface="Century Gothic" pitchFamily="34" charset="0"/>
              <a:ea typeface="ＭＳ Ｐゴシック" pitchFamily="-65" charset="-128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-63500" y="1816100"/>
            <a:ext cx="927576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 noChangeArrowheads="1"/>
          </p:cNvSpPr>
          <p:nvPr/>
        </p:nvSpPr>
        <p:spPr bwMode="gray">
          <a:xfrm>
            <a:off x="2781300" y="2373298"/>
            <a:ext cx="6362700" cy="110490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algn="ctr" defTabSz="914400">
              <a:defRPr/>
            </a:pPr>
            <a:r>
              <a:rPr lang="de-DE" sz="40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LinkedIn: @tonydavis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gray">
          <a:xfrm>
            <a:off x="2781300" y="3243152"/>
            <a:ext cx="6362700" cy="110490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algn="ctr" defTabSz="914400">
              <a:defRPr/>
            </a:pPr>
            <a:r>
              <a:rPr lang="en-GB" sz="3600" b="1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www.ccqi.org.uk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05" y="2025288"/>
            <a:ext cx="2054895" cy="2905820"/>
          </a:xfrm>
          <a:prstGeom prst="rect">
            <a:avLst/>
          </a:prstGeom>
        </p:spPr>
      </p:pic>
      <p:pic>
        <p:nvPicPr>
          <p:cNvPr id="20" name="Picture 19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B6DA5BFE-D597-EF5E-FDD9-55C85F0CF8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751" y="5279118"/>
            <a:ext cx="8288218" cy="139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901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63500" y="1069975"/>
            <a:ext cx="927576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Rectangle 8"/>
          <p:cNvSpPr>
            <a:spLocks noChangeArrowheads="1"/>
          </p:cNvSpPr>
          <p:nvPr/>
        </p:nvSpPr>
        <p:spPr bwMode="gray">
          <a:xfrm>
            <a:off x="892291" y="1500188"/>
            <a:ext cx="7364179" cy="4143375"/>
          </a:xfrm>
          <a:prstGeom prst="rect">
            <a:avLst/>
          </a:prstGeom>
          <a:noFill/>
          <a:ln>
            <a:noFill/>
          </a:ln>
        </p:spPr>
        <p:txBody>
          <a:bodyPr lIns="0" rIns="0" anchor="t"/>
          <a:lstStyle/>
          <a:p>
            <a:pPr defTabSz="914400">
              <a:spcAft>
                <a:spcPts val="300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How good are you?</a:t>
            </a:r>
          </a:p>
          <a:p>
            <a:pPr defTabSz="914400">
              <a:spcAft>
                <a:spcPts val="3000"/>
              </a:spcAft>
              <a:defRPr/>
            </a:pPr>
            <a:r>
              <a:rPr lang="en-GB" sz="2800" dirty="0">
                <a:solidFill>
                  <a:srgbClr val="FFFF00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At what?</a:t>
            </a:r>
          </a:p>
          <a:p>
            <a:pPr defTabSz="914400">
              <a:spcAft>
                <a:spcPts val="3000"/>
              </a:spcAft>
              <a:defRPr/>
            </a:pPr>
            <a:r>
              <a:rPr lang="en-GB" sz="32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How good are you at making sandcastles?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gray">
          <a:xfrm>
            <a:off x="314325" y="639763"/>
            <a:ext cx="8520113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de-DE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The Quality Standard</a:t>
            </a:r>
          </a:p>
          <a:p>
            <a:pPr defTabSz="914400">
              <a:defRPr/>
            </a:pPr>
            <a:endParaRPr lang="de-DE" sz="700" dirty="0">
              <a:solidFill>
                <a:schemeClr val="bg1"/>
              </a:solidFill>
              <a:latin typeface="Calibri" pitchFamily="-65" charset="0"/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3776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63500" y="1069975"/>
            <a:ext cx="927576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Rectangle 8"/>
          <p:cNvSpPr>
            <a:spLocks noChangeArrowheads="1"/>
          </p:cNvSpPr>
          <p:nvPr/>
        </p:nvSpPr>
        <p:spPr bwMode="gray">
          <a:xfrm>
            <a:off x="892291" y="1500188"/>
            <a:ext cx="7364179" cy="4143375"/>
          </a:xfrm>
          <a:prstGeom prst="rect">
            <a:avLst/>
          </a:prstGeom>
          <a:noFill/>
          <a:ln>
            <a:noFill/>
          </a:ln>
        </p:spPr>
        <p:txBody>
          <a:bodyPr lIns="0" rIns="0" anchor="t"/>
          <a:lstStyle/>
          <a:p>
            <a:pPr defTabSz="914400">
              <a:spcAft>
                <a:spcPts val="300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How good are you?</a:t>
            </a:r>
          </a:p>
          <a:p>
            <a:pPr defTabSz="914400">
              <a:spcAft>
                <a:spcPts val="3000"/>
              </a:spcAft>
              <a:defRPr/>
            </a:pPr>
            <a:r>
              <a:rPr lang="en-GB" sz="2800" dirty="0">
                <a:solidFill>
                  <a:srgbClr val="FFFF00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At what?</a:t>
            </a:r>
          </a:p>
          <a:p>
            <a:pPr defTabSz="914400">
              <a:spcAft>
                <a:spcPts val="3000"/>
              </a:spcAft>
              <a:defRPr/>
            </a:pPr>
            <a:r>
              <a:rPr lang="en-GB" sz="32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How good are you at making sandcastles?</a:t>
            </a:r>
          </a:p>
          <a:p>
            <a:pPr defTabSz="914400">
              <a:spcAft>
                <a:spcPts val="3000"/>
              </a:spcAft>
              <a:defRPr/>
            </a:pPr>
            <a:r>
              <a:rPr lang="en-GB" sz="3200" dirty="0">
                <a:solidFill>
                  <a:srgbClr val="FFFF00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What are we judging against?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gray">
          <a:xfrm>
            <a:off x="314325" y="639763"/>
            <a:ext cx="8520113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de-DE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The Quality Standard</a:t>
            </a:r>
          </a:p>
          <a:p>
            <a:pPr defTabSz="914400">
              <a:defRPr/>
            </a:pPr>
            <a:endParaRPr lang="de-DE" sz="700" dirty="0">
              <a:solidFill>
                <a:schemeClr val="bg1"/>
              </a:solidFill>
              <a:latin typeface="Calibri" pitchFamily="-65" charset="0"/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0238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63500" y="1069975"/>
            <a:ext cx="927576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Rectangle 8"/>
          <p:cNvSpPr>
            <a:spLocks noChangeArrowheads="1"/>
          </p:cNvSpPr>
          <p:nvPr/>
        </p:nvSpPr>
        <p:spPr bwMode="gray">
          <a:xfrm>
            <a:off x="413890" y="6039643"/>
            <a:ext cx="8663435" cy="570707"/>
          </a:xfrm>
          <a:prstGeom prst="rect">
            <a:avLst/>
          </a:prstGeom>
          <a:noFill/>
          <a:ln>
            <a:noFill/>
          </a:ln>
        </p:spPr>
        <p:txBody>
          <a:bodyPr lIns="0" rIns="0" anchor="t"/>
          <a:lstStyle/>
          <a:p>
            <a:pPr marL="447675" indent="-447675" defTabSz="914400">
              <a:spcAft>
                <a:spcPts val="120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Grade 4 ………………………………………………1	</a:t>
            </a:r>
            <a:endParaRPr lang="en-GB" sz="2800" dirty="0">
              <a:solidFill>
                <a:srgbClr val="FFFF00"/>
              </a:solidFill>
              <a:latin typeface="Century Gothic" pitchFamily="34" charset="0"/>
              <a:ea typeface="ＭＳ Ｐゴシック" pitchFamily="-65" charset="-128"/>
              <a:cs typeface="+mn-cs"/>
            </a:endParaRPr>
          </a:p>
          <a:p>
            <a:pPr marL="447675" indent="-447675" defTabSz="914400">
              <a:spcAft>
                <a:spcPts val="1200"/>
              </a:spcAft>
              <a:defRPr/>
            </a:pPr>
            <a:endParaRPr lang="en-GB" sz="2800" dirty="0">
              <a:solidFill>
                <a:schemeClr val="bg1"/>
              </a:solidFill>
              <a:latin typeface="Century Gothic" pitchFamily="34" charset="0"/>
              <a:ea typeface="ＭＳ Ｐゴシック" pitchFamily="-65" charset="-128"/>
              <a:cs typeface="+mn-cs"/>
            </a:endParaRPr>
          </a:p>
          <a:p>
            <a:pPr marL="447675" indent="-447675" defTabSz="914400">
              <a:spcAft>
                <a:spcPts val="1200"/>
              </a:spcAft>
              <a:defRPr/>
            </a:pPr>
            <a:endParaRPr lang="en-GB" sz="2800" dirty="0">
              <a:solidFill>
                <a:schemeClr val="bg1"/>
              </a:solidFill>
              <a:latin typeface="Century Gothic" pitchFamily="34" charset="0"/>
              <a:ea typeface="ＭＳ Ｐゴシック" pitchFamily="-65" charset="-128"/>
              <a:cs typeface="+mn-cs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gray">
          <a:xfrm>
            <a:off x="314325" y="639763"/>
            <a:ext cx="8520113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de-DE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The Quality Standard – </a:t>
            </a:r>
            <a:r>
              <a:rPr lang="de-DE" sz="2600" dirty="0">
                <a:solidFill>
                  <a:srgbClr val="60DE42"/>
                </a:solidFill>
                <a:latin typeface="Century Gothic" pitchFamily="34" charset="0"/>
                <a:ea typeface="ＭＳ Ｐゴシック" pitchFamily="-65" charset="-128"/>
              </a:rPr>
              <a:t>for sandcastle building</a:t>
            </a:r>
          </a:p>
          <a:p>
            <a:pPr defTabSz="914400">
              <a:defRPr/>
            </a:pPr>
            <a:endParaRPr lang="de-DE" sz="700" dirty="0">
              <a:solidFill>
                <a:schemeClr val="bg1"/>
              </a:solidFill>
              <a:latin typeface="Calibri" pitchFamily="-65" charset="0"/>
              <a:ea typeface="ＭＳ Ｐゴシック" pitchFamily="-65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548" y="1674017"/>
            <a:ext cx="5010901" cy="33385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25E219-8D6B-93D7-A76F-D15467B106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80" y="1674018"/>
            <a:ext cx="3745015" cy="333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833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63500" y="1069975"/>
            <a:ext cx="927576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Rectangle 8"/>
          <p:cNvSpPr>
            <a:spLocks noChangeArrowheads="1"/>
          </p:cNvSpPr>
          <p:nvPr/>
        </p:nvSpPr>
        <p:spPr bwMode="gray">
          <a:xfrm>
            <a:off x="413890" y="6039643"/>
            <a:ext cx="8663435" cy="570707"/>
          </a:xfrm>
          <a:prstGeom prst="rect">
            <a:avLst/>
          </a:prstGeom>
          <a:noFill/>
          <a:ln>
            <a:noFill/>
          </a:ln>
        </p:spPr>
        <p:txBody>
          <a:bodyPr lIns="0" rIns="0" anchor="t"/>
          <a:lstStyle/>
          <a:p>
            <a:pPr marL="447675" indent="-447675" defTabSz="914400">
              <a:spcAft>
                <a:spcPts val="120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Grade 4 ………………………………………………1	</a:t>
            </a:r>
            <a:endParaRPr lang="en-GB" sz="2800" dirty="0">
              <a:solidFill>
                <a:srgbClr val="FFFF00"/>
              </a:solidFill>
              <a:latin typeface="Century Gothic" pitchFamily="34" charset="0"/>
              <a:ea typeface="ＭＳ Ｐゴシック" pitchFamily="-65" charset="-128"/>
              <a:cs typeface="+mn-cs"/>
            </a:endParaRPr>
          </a:p>
          <a:p>
            <a:pPr marL="447675" indent="-447675" defTabSz="914400">
              <a:spcAft>
                <a:spcPts val="1200"/>
              </a:spcAft>
              <a:defRPr/>
            </a:pPr>
            <a:endParaRPr lang="en-GB" sz="2800" dirty="0">
              <a:solidFill>
                <a:schemeClr val="bg1"/>
              </a:solidFill>
              <a:latin typeface="Century Gothic" pitchFamily="34" charset="0"/>
              <a:ea typeface="ＭＳ Ｐゴシック" pitchFamily="-65" charset="-128"/>
              <a:cs typeface="+mn-cs"/>
            </a:endParaRPr>
          </a:p>
          <a:p>
            <a:pPr marL="447675" indent="-447675" defTabSz="914400">
              <a:spcAft>
                <a:spcPts val="1200"/>
              </a:spcAft>
              <a:defRPr/>
            </a:pPr>
            <a:endParaRPr lang="en-GB" sz="2800" dirty="0">
              <a:solidFill>
                <a:schemeClr val="bg1"/>
              </a:solidFill>
              <a:latin typeface="Century Gothic" pitchFamily="34" charset="0"/>
              <a:ea typeface="ＭＳ Ｐゴシック" pitchFamily="-65" charset="-128"/>
              <a:cs typeface="+mn-cs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gray">
          <a:xfrm>
            <a:off x="314325" y="639763"/>
            <a:ext cx="8520113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de-DE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The Quality Standard – </a:t>
            </a:r>
            <a:r>
              <a:rPr lang="de-DE" sz="2600" dirty="0">
                <a:solidFill>
                  <a:srgbClr val="60DE42"/>
                </a:solidFill>
                <a:latin typeface="Century Gothic" pitchFamily="34" charset="0"/>
                <a:ea typeface="ＭＳ Ｐゴシック" pitchFamily="-65" charset="-128"/>
              </a:rPr>
              <a:t>for sandcastle building</a:t>
            </a:r>
          </a:p>
          <a:p>
            <a:pPr defTabSz="914400">
              <a:defRPr/>
            </a:pPr>
            <a:endParaRPr lang="de-DE" sz="700" dirty="0">
              <a:solidFill>
                <a:schemeClr val="bg1"/>
              </a:solidFill>
              <a:latin typeface="Calibri" pitchFamily="-65" charset="0"/>
              <a:ea typeface="ＭＳ Ｐゴシック" pitchFamily="-65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906" y="1145646"/>
            <a:ext cx="3346545" cy="50162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9ECFAC-CD89-D97D-D6C3-95C41AD4D7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42" y="1759744"/>
            <a:ext cx="3745015" cy="333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894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63500" y="1069975"/>
            <a:ext cx="927576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Rectangle 8"/>
          <p:cNvSpPr>
            <a:spLocks noChangeArrowheads="1"/>
          </p:cNvSpPr>
          <p:nvPr/>
        </p:nvSpPr>
        <p:spPr bwMode="gray">
          <a:xfrm>
            <a:off x="460104" y="2052638"/>
            <a:ext cx="4882010" cy="2643187"/>
          </a:xfrm>
          <a:prstGeom prst="rect">
            <a:avLst/>
          </a:prstGeom>
          <a:noFill/>
          <a:ln>
            <a:noFill/>
          </a:ln>
        </p:spPr>
        <p:txBody>
          <a:bodyPr lIns="0" rIns="0" anchor="t"/>
          <a:lstStyle/>
          <a:p>
            <a:pPr defTabSz="914400">
              <a:spcAft>
                <a:spcPts val="120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A clear picture of what outstanding looks like is essential to making an accurate judgement. 	</a:t>
            </a:r>
            <a:endParaRPr lang="en-GB" sz="2800" dirty="0">
              <a:solidFill>
                <a:srgbClr val="FFFF00"/>
              </a:solidFill>
              <a:latin typeface="Century Gothic" pitchFamily="34" charset="0"/>
              <a:ea typeface="ＭＳ Ｐゴシック" pitchFamily="-65" charset="-128"/>
              <a:cs typeface="+mn-cs"/>
            </a:endParaRPr>
          </a:p>
          <a:p>
            <a:pPr marL="447675" indent="-447675" defTabSz="914400">
              <a:spcAft>
                <a:spcPts val="1200"/>
              </a:spcAft>
              <a:defRPr/>
            </a:pPr>
            <a:endParaRPr lang="en-GB" sz="2800" dirty="0">
              <a:solidFill>
                <a:schemeClr val="bg1"/>
              </a:solidFill>
              <a:latin typeface="Century Gothic" pitchFamily="34" charset="0"/>
              <a:ea typeface="ＭＳ Ｐゴシック" pitchFamily="-65" charset="-128"/>
              <a:cs typeface="+mn-cs"/>
            </a:endParaRPr>
          </a:p>
          <a:p>
            <a:pPr marL="447675" indent="-447675" defTabSz="914400">
              <a:spcAft>
                <a:spcPts val="1200"/>
              </a:spcAft>
              <a:defRPr/>
            </a:pPr>
            <a:endParaRPr lang="en-GB" sz="2800" dirty="0">
              <a:solidFill>
                <a:schemeClr val="bg1"/>
              </a:solidFill>
              <a:latin typeface="Century Gothic" pitchFamily="34" charset="0"/>
              <a:ea typeface="ＭＳ Ｐゴシック" pitchFamily="-65" charset="-128"/>
              <a:cs typeface="+mn-cs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gray">
          <a:xfrm>
            <a:off x="314325" y="639763"/>
            <a:ext cx="8520113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de-DE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The Quality Standard – </a:t>
            </a:r>
            <a:r>
              <a:rPr lang="de-DE" sz="2600" dirty="0">
                <a:solidFill>
                  <a:srgbClr val="60DE42"/>
                </a:solidFill>
                <a:latin typeface="Century Gothic" pitchFamily="34" charset="0"/>
                <a:ea typeface="ＭＳ Ｐゴシック" pitchFamily="-65" charset="-128"/>
              </a:rPr>
              <a:t>for sandcastle building</a:t>
            </a:r>
          </a:p>
          <a:p>
            <a:pPr defTabSz="914400">
              <a:defRPr/>
            </a:pPr>
            <a:endParaRPr lang="de-DE" sz="700" dirty="0">
              <a:solidFill>
                <a:schemeClr val="bg1"/>
              </a:solidFill>
              <a:latin typeface="Calibri" pitchFamily="-65" charset="0"/>
              <a:ea typeface="ＭＳ Ｐゴシック" pitchFamily="-65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893" y="1107811"/>
            <a:ext cx="3346545" cy="501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117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63500" y="1069975"/>
            <a:ext cx="927576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Rectangle 8"/>
          <p:cNvSpPr>
            <a:spLocks noChangeArrowheads="1"/>
          </p:cNvSpPr>
          <p:nvPr/>
        </p:nvSpPr>
        <p:spPr bwMode="gray">
          <a:xfrm>
            <a:off x="892291" y="1500188"/>
            <a:ext cx="7364179" cy="4143375"/>
          </a:xfrm>
          <a:prstGeom prst="rect">
            <a:avLst/>
          </a:prstGeom>
          <a:noFill/>
          <a:ln>
            <a:noFill/>
          </a:ln>
        </p:spPr>
        <p:txBody>
          <a:bodyPr lIns="0" rIns="0" anchor="t"/>
          <a:lstStyle/>
          <a:p>
            <a:pPr defTabSz="914400">
              <a:spcAft>
                <a:spcPts val="300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How good are you at teaching?</a:t>
            </a:r>
            <a:endParaRPr lang="en-GB" sz="3200" dirty="0">
              <a:solidFill>
                <a:schemeClr val="bg1"/>
              </a:solidFill>
              <a:latin typeface="Century Gothic" pitchFamily="34" charset="0"/>
              <a:ea typeface="ＭＳ Ｐゴシック" pitchFamily="-65" charset="-128"/>
              <a:cs typeface="+mn-cs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gray">
          <a:xfrm>
            <a:off x="314325" y="639763"/>
            <a:ext cx="8520113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de-DE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The Quality Standard</a:t>
            </a:r>
          </a:p>
          <a:p>
            <a:pPr defTabSz="914400">
              <a:defRPr/>
            </a:pPr>
            <a:endParaRPr lang="de-DE" sz="700" dirty="0">
              <a:solidFill>
                <a:schemeClr val="bg1"/>
              </a:solidFill>
              <a:latin typeface="Calibri" pitchFamily="-65" charset="0"/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1827062"/>
      </p:ext>
    </p:extLst>
  </p:cSld>
  <p:clrMapOvr>
    <a:masterClrMapping/>
  </p:clrMapOvr>
</p:sld>
</file>

<file path=ppt/theme/theme1.xml><?xml version="1.0" encoding="utf-8"?>
<a:theme xmlns:a="http://schemas.openxmlformats.org/drawingml/2006/main" name="1_Kontortema">
  <a:themeElements>
    <a:clrScheme name="Brugerdefineret 6">
      <a:dk1>
        <a:srgbClr val="FFFCF9"/>
      </a:dk1>
      <a:lt1>
        <a:sysClr val="window" lastClr="FFFFFF"/>
      </a:lt1>
      <a:dk2>
        <a:srgbClr val="D7D8D9"/>
      </a:dk2>
      <a:lt2>
        <a:srgbClr val="FFFFFF"/>
      </a:lt2>
      <a:accent1>
        <a:srgbClr val="E6E6E6"/>
      </a:accent1>
      <a:accent2>
        <a:srgbClr val="F9AF18"/>
      </a:accent2>
      <a:accent3>
        <a:srgbClr val="78C5DD"/>
      </a:accent3>
      <a:accent4>
        <a:srgbClr val="0081BE"/>
      </a:accent4>
      <a:accent5>
        <a:srgbClr val="FAB900"/>
      </a:accent5>
      <a:accent6>
        <a:srgbClr val="E7711C"/>
      </a:accent6>
      <a:hlink>
        <a:srgbClr val="7EB220"/>
      </a:hlink>
      <a:folHlink>
        <a:srgbClr val="7EB2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rey TD Ltd template 01" id="{C81AEE63-2B25-4CA8-9AC0-61FC57CA26E0}" vid="{F8F9A7B2-4F7E-4BD2-9BAE-B3B1AF9F26A0}"/>
    </a:ext>
  </a:extLst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ey TD Ltd template 01" id="{C81AEE63-2B25-4CA8-9AC0-61FC57CA26E0}" vid="{94CC5827-FB40-40AE-A83F-0AE88B2856E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ey TD Ltd template 01" id="{C81AEE63-2B25-4CA8-9AC0-61FC57CA26E0}" vid="{32DA2A16-3269-46FC-AFBE-57A9A4EF3630}"/>
    </a:ext>
  </a:extLst>
</a:theme>
</file>

<file path=ppt/theme/theme4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Grey TD Ltd template 01</Template>
  <TotalTime>3202</TotalTime>
  <Words>700</Words>
  <Application>Microsoft Office PowerPoint</Application>
  <PresentationFormat>On-screen Show (4:3)</PresentationFormat>
  <Paragraphs>135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ＭＳ Ｐゴシック</vt:lpstr>
      <vt:lpstr>Arial</vt:lpstr>
      <vt:lpstr>Calibri</vt:lpstr>
      <vt:lpstr>Calibri Light</vt:lpstr>
      <vt:lpstr>Century Gothic</vt:lpstr>
      <vt:lpstr>1_Kontortema</vt:lpstr>
      <vt:lpstr>Brugerdefineret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</dc:creator>
  <cp:lastModifiedBy>Tony Laptop</cp:lastModifiedBy>
  <cp:revision>175</cp:revision>
  <dcterms:created xsi:type="dcterms:W3CDTF">2013-05-13T08:59:13Z</dcterms:created>
  <dcterms:modified xsi:type="dcterms:W3CDTF">2025-04-02T10:52:26Z</dcterms:modified>
</cp:coreProperties>
</file>